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sldIdLst>
    <p:sldId id="287" r:id="rId5"/>
    <p:sldId id="291" r:id="rId6"/>
    <p:sldId id="341" r:id="rId7"/>
    <p:sldId id="349" r:id="rId8"/>
    <p:sldId id="350" r:id="rId9"/>
    <p:sldId id="351" r:id="rId10"/>
    <p:sldId id="352" r:id="rId11"/>
    <p:sldId id="353" r:id="rId12"/>
    <p:sldId id="354" r:id="rId13"/>
    <p:sldId id="355" r:id="rId14"/>
    <p:sldId id="360" r:id="rId15"/>
    <p:sldId id="361" r:id="rId16"/>
    <p:sldId id="362" r:id="rId17"/>
    <p:sldId id="363" r:id="rId18"/>
    <p:sldId id="364" r:id="rId19"/>
    <p:sldId id="347" r:id="rId20"/>
    <p:sldId id="348" r:id="rId21"/>
    <p:sldId id="357" r:id="rId22"/>
    <p:sldId id="358" r:id="rId23"/>
    <p:sldId id="359" r:id="rId24"/>
    <p:sldId id="295"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84002-EB11-446C-8B17-D7EAE48EA601}" v="22" dt="2024-12-20T12:59:57.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705"/>
  </p:normalViewPr>
  <p:slideViewPr>
    <p:cSldViewPr snapToObjects="1" showGuides="1">
      <p:cViewPr varScale="1">
        <p:scale>
          <a:sx n="153" d="100"/>
          <a:sy n="153" d="100"/>
        </p:scale>
        <p:origin x="220" y="3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04B91-D40B-D344-A2DE-5062ED12EF95}" type="datetimeFigureOut">
              <a:rPr lang="fi-FI" smtClean="0"/>
              <a:t>20.12.2024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B5C9A-8F37-5D4A-AC57-B5FAF5823E32}" type="slidenum">
              <a:rPr lang="fi-FI" smtClean="0"/>
              <a:t>‹#›</a:t>
            </a:fld>
            <a:endParaRPr lang="fi-FI"/>
          </a:p>
        </p:txBody>
      </p:sp>
    </p:spTree>
    <p:extLst>
      <p:ext uri="{BB962C8B-B14F-4D97-AF65-F5344CB8AC3E}">
        <p14:creationId xmlns:p14="http://schemas.microsoft.com/office/powerpoint/2010/main" val="352259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A515C-CD54-B541-8AD1-BA99E40FA8F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2" name="Title Placeholder 1">
            <a:extLst>
              <a:ext uri="{FF2B5EF4-FFF2-40B4-BE49-F238E27FC236}">
                <a16:creationId xmlns:a16="http://schemas.microsoft.com/office/drawing/2014/main" id="{FDB69791-DFC7-6749-A863-CFF1D474980F}"/>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bg1"/>
                </a:solidFill>
              </a:defRPr>
            </a:lvl1pPr>
          </a:lstStyle>
          <a:p>
            <a:r>
              <a:rPr lang="en-US" dirty="0"/>
              <a:t>Add heading</a:t>
            </a:r>
            <a:endParaRPr lang="fi-FI" dirty="0"/>
          </a:p>
        </p:txBody>
      </p:sp>
      <p:sp>
        <p:nvSpPr>
          <p:cNvPr id="24" name="Subtitle 2">
            <a:extLst>
              <a:ext uri="{FF2B5EF4-FFF2-40B4-BE49-F238E27FC236}">
                <a16:creationId xmlns:a16="http://schemas.microsoft.com/office/drawing/2014/main" id="{9CC3BC9F-9710-4D43-AD2F-115905AA92F8}"/>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5" name="Picture 14">
            <a:extLst>
              <a:ext uri="{FF2B5EF4-FFF2-40B4-BE49-F238E27FC236}">
                <a16:creationId xmlns:a16="http://schemas.microsoft.com/office/drawing/2014/main" id="{7D2F600E-8CB9-4D48-B577-BF99F070B10A}"/>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144452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slide with pictu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7175951" y="0"/>
            <a:ext cx="5016047" cy="6857999"/>
          </a:xfrm>
          <a:prstGeom prst="rect">
            <a:avLst/>
          </a:prstGeom>
          <a:noFill/>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a:xfrm>
            <a:off x="753626" y="699816"/>
            <a:ext cx="5448392" cy="1325563"/>
          </a:xfrm>
        </p:spPr>
        <p:txBody>
          <a:bodyPr/>
          <a:lstStyle>
            <a:lvl1pPr>
              <a:defRPr>
                <a:solidFill>
                  <a:schemeClr val="tx2"/>
                </a:solidFill>
              </a:defRPr>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3969026"/>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263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slide with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p:txBody>
          <a:bodyPr/>
          <a:lstStyle>
            <a:lvl1pPr>
              <a:defRPr>
                <a:solidFill>
                  <a:schemeClr val="tx2"/>
                </a:solidFill>
              </a:defRPr>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290059"/>
          </a:xfrm>
          <a:prstGeom prst="rect">
            <a:avLst/>
          </a:prstGeom>
        </p:spPr>
        <p:txBody>
          <a:bodyPr>
            <a:normAutofit/>
          </a:bodyPr>
          <a:lstStyle>
            <a:lvl1pPr>
              <a:defRPr sz="1600" b="1">
                <a:solidFill>
                  <a:schemeClr val="tx2"/>
                </a:solidFill>
              </a:defRPr>
            </a:lvl1pPr>
          </a:lstStyle>
          <a:p>
            <a:pPr lvl="0"/>
            <a:r>
              <a:rPr lang="fi-FI"/>
              <a:t>Muokkaa tekstin perustyylejä napsauttamalla</a:t>
            </a:r>
          </a:p>
        </p:txBody>
      </p:sp>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6422065" y="2168526"/>
            <a:ext cx="5074610" cy="292127"/>
          </a:xfrm>
          <a:prstGeom prst="rect">
            <a:avLst/>
          </a:prstGeom>
        </p:spPr>
        <p:txBody>
          <a:bodyPr>
            <a:normAutofit/>
          </a:bodyPr>
          <a:lstStyle>
            <a:lvl1pPr>
              <a:defRPr sz="1600" b="1">
                <a:solidFill>
                  <a:schemeClr val="tx2"/>
                </a:solidFill>
              </a:defRPr>
            </a:lvl1pPr>
          </a:lstStyle>
          <a:p>
            <a:pPr lvl="0"/>
            <a:r>
              <a:rPr lang="fi-FI"/>
              <a:t>Muokkaa tekstin perustyylejä napsauttamalla</a:t>
            </a:r>
          </a:p>
        </p:txBody>
      </p:sp>
      <p:sp>
        <p:nvSpPr>
          <p:cNvPr id="5" name="Content Placeholder 2">
            <a:extLst>
              <a:ext uri="{FF2B5EF4-FFF2-40B4-BE49-F238E27FC236}">
                <a16:creationId xmlns:a16="http://schemas.microsoft.com/office/drawing/2014/main" id="{60B68768-DE01-2A48-8F72-431A429543DC}"/>
              </a:ext>
            </a:extLst>
          </p:cNvPr>
          <p:cNvSpPr>
            <a:spLocks noGrp="1"/>
          </p:cNvSpPr>
          <p:nvPr>
            <p:ph sz="half" idx="10"/>
          </p:nvPr>
        </p:nvSpPr>
        <p:spPr>
          <a:xfrm>
            <a:off x="753625" y="2593489"/>
            <a:ext cx="5016046" cy="353946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Content Placeholder 3">
            <a:extLst>
              <a:ext uri="{FF2B5EF4-FFF2-40B4-BE49-F238E27FC236}">
                <a16:creationId xmlns:a16="http://schemas.microsoft.com/office/drawing/2014/main" id="{4185FCE6-29DE-BD4E-9DA9-5DA5BE935F66}"/>
              </a:ext>
            </a:extLst>
          </p:cNvPr>
          <p:cNvSpPr>
            <a:spLocks noGrp="1"/>
          </p:cNvSpPr>
          <p:nvPr>
            <p:ph sz="half" idx="11"/>
          </p:nvPr>
        </p:nvSpPr>
        <p:spPr>
          <a:xfrm>
            <a:off x="6422065" y="2593488"/>
            <a:ext cx="5074610" cy="3564696"/>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530378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3B33F3-300E-1A47-BD61-2E453B3DCED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714C9F0-3B70-0B4C-921F-EE5152383FBF}"/>
              </a:ext>
            </a:extLst>
          </p:cNvPr>
          <p:cNvPicPr>
            <a:picLocks noChangeAspect="1"/>
          </p:cNvPicPr>
          <p:nvPr userDrawn="1"/>
        </p:nvPicPr>
        <p:blipFill>
          <a:blip r:embed="rId3"/>
          <a:stretch>
            <a:fillRect/>
          </a:stretch>
        </p:blipFill>
        <p:spPr>
          <a:xfrm>
            <a:off x="4481490" y="2999487"/>
            <a:ext cx="3229021" cy="859027"/>
          </a:xfrm>
          <a:prstGeom prst="rect">
            <a:avLst/>
          </a:prstGeom>
        </p:spPr>
      </p:pic>
      <p:sp>
        <p:nvSpPr>
          <p:cNvPr id="3" name="TextBox 2">
            <a:extLst>
              <a:ext uri="{FF2B5EF4-FFF2-40B4-BE49-F238E27FC236}">
                <a16:creationId xmlns:a16="http://schemas.microsoft.com/office/drawing/2014/main" id="{71516189-53BB-F245-AA2A-9C84F3E009BB}"/>
              </a:ext>
            </a:extLst>
          </p:cNvPr>
          <p:cNvSpPr txBox="1"/>
          <p:nvPr userDrawn="1"/>
        </p:nvSpPr>
        <p:spPr>
          <a:xfrm>
            <a:off x="4106334" y="4275667"/>
            <a:ext cx="3979333"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solidFill>
              </a:rPr>
              <a:t>WE SETTLE, TOGETHER!</a:t>
            </a:r>
          </a:p>
        </p:txBody>
      </p:sp>
    </p:spTree>
    <p:extLst>
      <p:ext uri="{BB962C8B-B14F-4D97-AF65-F5344CB8AC3E}">
        <p14:creationId xmlns:p14="http://schemas.microsoft.com/office/powerpoint/2010/main" val="63317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AB0580-6E11-5F46-85BE-9DD7001A437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2" name="Title Placeholder 1">
            <a:extLst>
              <a:ext uri="{FF2B5EF4-FFF2-40B4-BE49-F238E27FC236}">
                <a16:creationId xmlns:a16="http://schemas.microsoft.com/office/drawing/2014/main" id="{FDB69791-DFC7-6749-A863-CFF1D474980F}"/>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accent3"/>
                </a:solidFill>
              </a:defRPr>
            </a:lvl1pPr>
          </a:lstStyle>
          <a:p>
            <a:r>
              <a:rPr lang="en-US" dirty="0"/>
              <a:t>Add heading</a:t>
            </a:r>
            <a:endParaRPr lang="fi-FI" dirty="0"/>
          </a:p>
        </p:txBody>
      </p:sp>
      <p:sp>
        <p:nvSpPr>
          <p:cNvPr id="24" name="Subtitle 2">
            <a:extLst>
              <a:ext uri="{FF2B5EF4-FFF2-40B4-BE49-F238E27FC236}">
                <a16:creationId xmlns:a16="http://schemas.microsoft.com/office/drawing/2014/main" id="{9CC3BC9F-9710-4D43-AD2F-115905AA92F8}"/>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5" name="Picture 14">
            <a:extLst>
              <a:ext uri="{FF2B5EF4-FFF2-40B4-BE49-F238E27FC236}">
                <a16:creationId xmlns:a16="http://schemas.microsoft.com/office/drawing/2014/main" id="{7D2F600E-8CB9-4D48-B577-BF99F070B10A}"/>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222267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82AC1-5ABE-8B45-8DAD-C0CBB92242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A43CE8FA-C7C4-1E4C-B5A2-36B033FDF10C}"/>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bg1"/>
                </a:solidFill>
              </a:defRPr>
            </a:lvl1pPr>
          </a:lstStyle>
          <a:p>
            <a:r>
              <a:rPr lang="en-US" dirty="0"/>
              <a:t>Add heading</a:t>
            </a:r>
            <a:endParaRPr lang="fi-FI" dirty="0"/>
          </a:p>
        </p:txBody>
      </p:sp>
      <p:sp>
        <p:nvSpPr>
          <p:cNvPr id="12" name="Subtitle 2">
            <a:extLst>
              <a:ext uri="{FF2B5EF4-FFF2-40B4-BE49-F238E27FC236}">
                <a16:creationId xmlns:a16="http://schemas.microsoft.com/office/drawing/2014/main" id="{0F23DEBC-764C-BE42-87B5-FB0B0797D2DF}"/>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3" name="Picture 12">
            <a:extLst>
              <a:ext uri="{FF2B5EF4-FFF2-40B4-BE49-F238E27FC236}">
                <a16:creationId xmlns:a16="http://schemas.microsoft.com/office/drawing/2014/main" id="{7F986F0E-F217-E54C-8F71-19393AADBE3D}"/>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72778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ivi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88305-55A4-F440-8768-73135FC0DD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A11CA3B-49E3-144F-A42F-074C05C8640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itle Placeholder 1">
            <a:extLst>
              <a:ext uri="{FF2B5EF4-FFF2-40B4-BE49-F238E27FC236}">
                <a16:creationId xmlns:a16="http://schemas.microsoft.com/office/drawing/2014/main" id="{324049CD-EE0E-8444-A209-B3AD3BBD0CF1}"/>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fi-FI"/>
              <a:t>Muokkaa ots. perustyyl. napsautt.</a:t>
            </a:r>
            <a:endParaRPr lang="fi-FI" dirty="0"/>
          </a:p>
        </p:txBody>
      </p:sp>
      <p:sp>
        <p:nvSpPr>
          <p:cNvPr id="20" name="TextBox 19">
            <a:extLst>
              <a:ext uri="{FF2B5EF4-FFF2-40B4-BE49-F238E27FC236}">
                <a16:creationId xmlns:a16="http://schemas.microsoft.com/office/drawing/2014/main" id="{6D06D9C3-73E3-7744-881D-894CF8497BB3}"/>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20 December 2024</a:t>
            </a:fld>
            <a:endParaRPr lang="en-GB" sz="900" noProof="0" dirty="0">
              <a:solidFill>
                <a:schemeClr val="bg2">
                  <a:lumMod val="50000"/>
                </a:schemeClr>
              </a:solidFill>
            </a:endParaRPr>
          </a:p>
        </p:txBody>
      </p:sp>
      <p:sp>
        <p:nvSpPr>
          <p:cNvPr id="21" name="TextBox 20">
            <a:extLst>
              <a:ext uri="{FF2B5EF4-FFF2-40B4-BE49-F238E27FC236}">
                <a16:creationId xmlns:a16="http://schemas.microsoft.com/office/drawing/2014/main" id="{0B85E36B-7B21-204C-84E1-AF3FE4FBAD31}"/>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D7AD9060-FCC4-5645-BEF3-313267821CA0}"/>
              </a:ext>
            </a:extLst>
          </p:cNvPr>
          <p:cNvPicPr>
            <a:picLocks noChangeAspect="1"/>
          </p:cNvPicPr>
          <p:nvPr userDrawn="1"/>
        </p:nvPicPr>
        <p:blipFill>
          <a:blip r:embed="rId3"/>
          <a:stretch>
            <a:fillRect/>
          </a:stretch>
        </p:blipFill>
        <p:spPr>
          <a:xfrm>
            <a:off x="10937171" y="211986"/>
            <a:ext cx="883354" cy="235001"/>
          </a:xfrm>
          <a:prstGeom prst="rect">
            <a:avLst/>
          </a:prstGeom>
        </p:spPr>
      </p:pic>
    </p:spTree>
    <p:extLst>
      <p:ext uri="{BB962C8B-B14F-4D97-AF65-F5344CB8AC3E}">
        <p14:creationId xmlns:p14="http://schemas.microsoft.com/office/powerpoint/2010/main" val="98100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divi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1AB7-F817-584E-A4FB-6C558ADCB02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D5B936BB-7AED-BB4A-A6B9-BED7571356E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itle Placeholder 1">
            <a:extLst>
              <a:ext uri="{FF2B5EF4-FFF2-40B4-BE49-F238E27FC236}">
                <a16:creationId xmlns:a16="http://schemas.microsoft.com/office/drawing/2014/main" id="{324049CD-EE0E-8444-A209-B3AD3BBD0CF1}"/>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fi-FI"/>
              <a:t>Muokkaa ots. perustyyl. napsautt.</a:t>
            </a:r>
            <a:endParaRPr lang="fi-FI" dirty="0"/>
          </a:p>
        </p:txBody>
      </p:sp>
      <p:sp>
        <p:nvSpPr>
          <p:cNvPr id="21" name="TextBox 20">
            <a:extLst>
              <a:ext uri="{FF2B5EF4-FFF2-40B4-BE49-F238E27FC236}">
                <a16:creationId xmlns:a16="http://schemas.microsoft.com/office/drawing/2014/main" id="{0B85E36B-7B21-204C-84E1-AF3FE4FBAD31}"/>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D7AD9060-FCC4-5645-BEF3-313267821CA0}"/>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8" name="TextBox 7">
            <a:extLst>
              <a:ext uri="{FF2B5EF4-FFF2-40B4-BE49-F238E27FC236}">
                <a16:creationId xmlns:a16="http://schemas.microsoft.com/office/drawing/2014/main" id="{2709A9AA-DBF2-E642-A230-5C6D779113F4}"/>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20 December 2024</a:t>
            </a:fld>
            <a:endParaRPr lang="en-GB" sz="900" noProof="0" dirty="0">
              <a:solidFill>
                <a:schemeClr val="bg2">
                  <a:lumMod val="50000"/>
                </a:schemeClr>
              </a:solidFill>
            </a:endParaRPr>
          </a:p>
        </p:txBody>
      </p:sp>
    </p:spTree>
    <p:extLst>
      <p:ext uri="{BB962C8B-B14F-4D97-AF65-F5344CB8AC3E}">
        <p14:creationId xmlns:p14="http://schemas.microsoft.com/office/powerpoint/2010/main" val="356955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82AC1-5ABE-8B45-8DAD-C0CBB92242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96849067-6132-1B4B-8211-67C81C7B4B86}"/>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Box 20">
            <a:extLst>
              <a:ext uri="{FF2B5EF4-FFF2-40B4-BE49-F238E27FC236}">
                <a16:creationId xmlns:a16="http://schemas.microsoft.com/office/drawing/2014/main" id="{2D7DC982-F9D9-8844-9F26-CA40473C69BC}"/>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22" name="Picture 21">
            <a:extLst>
              <a:ext uri="{FF2B5EF4-FFF2-40B4-BE49-F238E27FC236}">
                <a16:creationId xmlns:a16="http://schemas.microsoft.com/office/drawing/2014/main" id="{F90B4196-34B9-064E-82AE-E810168A5366}"/>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11" name="Title Placeholder 1">
            <a:extLst>
              <a:ext uri="{FF2B5EF4-FFF2-40B4-BE49-F238E27FC236}">
                <a16:creationId xmlns:a16="http://schemas.microsoft.com/office/drawing/2014/main" id="{96410144-ADD5-2747-AD2A-BEA1123C8F8A}"/>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fi-FI"/>
              <a:t>Muokkaa ots. perustyyl. napsautt.</a:t>
            </a:r>
            <a:endParaRPr lang="fi-FI" dirty="0"/>
          </a:p>
        </p:txBody>
      </p:sp>
      <p:sp>
        <p:nvSpPr>
          <p:cNvPr id="8" name="TextBox 7">
            <a:extLst>
              <a:ext uri="{FF2B5EF4-FFF2-40B4-BE49-F238E27FC236}">
                <a16:creationId xmlns:a16="http://schemas.microsoft.com/office/drawing/2014/main" id="{B45F93DA-078F-2C41-908E-E24B709732F0}"/>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20 December 2024</a:t>
            </a:fld>
            <a:endParaRPr lang="en-GB" sz="900" noProof="0" dirty="0">
              <a:solidFill>
                <a:schemeClr val="bg2">
                  <a:lumMod val="50000"/>
                </a:schemeClr>
              </a:solidFill>
            </a:endParaRPr>
          </a:p>
        </p:txBody>
      </p:sp>
    </p:spTree>
    <p:extLst>
      <p:ext uri="{BB962C8B-B14F-4D97-AF65-F5344CB8AC3E}">
        <p14:creationId xmlns:p14="http://schemas.microsoft.com/office/powerpoint/2010/main" val="273075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F1AB8D-98D4-8D49-B170-EEE2027C081E}"/>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9" name="Rectangle 8">
            <a:extLst>
              <a:ext uri="{FF2B5EF4-FFF2-40B4-BE49-F238E27FC236}">
                <a16:creationId xmlns:a16="http://schemas.microsoft.com/office/drawing/2014/main" id="{21BABD7E-E58A-124F-9AA7-977D1994345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a:extLst>
              <a:ext uri="{FF2B5EF4-FFF2-40B4-BE49-F238E27FC236}">
                <a16:creationId xmlns:a16="http://schemas.microsoft.com/office/drawing/2014/main" id="{023C0AAA-7DF9-DA48-BD59-D6120DCC6A7C}"/>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2935108D-2B86-0842-8131-EB0FFB0C947B}"/>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10" name="Title Placeholder 1">
            <a:extLst>
              <a:ext uri="{FF2B5EF4-FFF2-40B4-BE49-F238E27FC236}">
                <a16:creationId xmlns:a16="http://schemas.microsoft.com/office/drawing/2014/main" id="{8882E88B-9C98-5345-8414-F5BD4CCAC3C4}"/>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fi-FI"/>
              <a:t>Muokkaa ots. perustyyl. napsautt.</a:t>
            </a:r>
            <a:endParaRPr lang="fi-FI" dirty="0"/>
          </a:p>
        </p:txBody>
      </p:sp>
      <p:sp>
        <p:nvSpPr>
          <p:cNvPr id="8" name="TextBox 7">
            <a:extLst>
              <a:ext uri="{FF2B5EF4-FFF2-40B4-BE49-F238E27FC236}">
                <a16:creationId xmlns:a16="http://schemas.microsoft.com/office/drawing/2014/main" id="{9BFEE6DB-A3EB-8F42-A3B2-DDB8CA05C598}"/>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20 December 2024</a:t>
            </a:fld>
            <a:endParaRPr lang="en-GB" sz="900" noProof="0" dirty="0">
              <a:solidFill>
                <a:schemeClr val="bg2">
                  <a:lumMod val="50000"/>
                </a:schemeClr>
              </a:solidFill>
            </a:endParaRPr>
          </a:p>
        </p:txBody>
      </p:sp>
    </p:spTree>
    <p:extLst>
      <p:ext uri="{BB962C8B-B14F-4D97-AF65-F5344CB8AC3E}">
        <p14:creationId xmlns:p14="http://schemas.microsoft.com/office/powerpoint/2010/main" val="240448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e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A31E-78B5-AA4B-8C28-D498AAC6F642}"/>
              </a:ext>
            </a:extLst>
          </p:cNvPr>
          <p:cNvSpPr>
            <a:spLocks noGrp="1"/>
          </p:cNvSpPr>
          <p:nvPr>
            <p:ph type="title"/>
          </p:nvPr>
        </p:nvSpPr>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2BA6F701-AF68-3047-A1FF-A02578942B04}"/>
              </a:ext>
            </a:extLst>
          </p:cNvPr>
          <p:cNvSpPr>
            <a:spLocks noGrp="1"/>
          </p:cNvSpPr>
          <p:nvPr>
            <p:ph idx="1"/>
          </p:nvPr>
        </p:nvSpPr>
        <p:spPr>
          <a:xfrm>
            <a:off x="753625" y="2168525"/>
            <a:ext cx="10743050" cy="3997325"/>
          </a:xfrm>
          <a:prstGeom prst="rect">
            <a:avLst/>
          </a:prstGeom>
        </p:spPr>
        <p:txBody>
          <a:bodyPr/>
          <a:lstStyle>
            <a:lvl2pPr marL="400050" indent="-136525">
              <a:buClr>
                <a:schemeClr val="tx2"/>
              </a:buClr>
              <a:buFont typeface="Arial" panose="020B0604020202020204" pitchFamily="34" charset="0"/>
              <a:buChar char="•"/>
              <a:tabLst/>
              <a:defRPr/>
            </a:lvl2pPr>
            <a:lvl3pPr marL="534988" indent="-128588">
              <a:buClr>
                <a:schemeClr val="tx2"/>
              </a:buClr>
              <a:buFont typeface="Arial" panose="020B0604020202020204" pitchFamily="34" charset="0"/>
              <a:buChar char="•"/>
              <a:tabLst/>
              <a:defRPr/>
            </a:lvl3pPr>
            <a:lvl4pPr marL="671513" indent="-136525">
              <a:buClr>
                <a:schemeClr val="tx2"/>
              </a:buClr>
              <a:buFont typeface="Arial" panose="020B0604020202020204" pitchFamily="34" charset="0"/>
              <a:buChar char="•"/>
              <a:tabLst/>
              <a:defRPr/>
            </a:lvl4pPr>
            <a:lvl5pPr marL="760413" indent="-88900">
              <a:buClr>
                <a:schemeClr val="tx2"/>
              </a:buClr>
              <a:buFont typeface="Arial" panose="020B0604020202020204" pitchFamily="34" charset="0"/>
              <a:buChar char="•"/>
              <a:tabLs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88299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p:txBody>
          <a:bodyPr/>
          <a:lstStyle>
            <a:lvl1pPr>
              <a:defRPr>
                <a:solidFill>
                  <a:schemeClr val="tx2"/>
                </a:solidFill>
              </a:defRPr>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3969026"/>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6422065" y="2168525"/>
            <a:ext cx="5074610" cy="3997325"/>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4432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F2D4F-B35A-104D-B637-07A45B067BE5}"/>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a:extLst>
              <a:ext uri="{FF2B5EF4-FFF2-40B4-BE49-F238E27FC236}">
                <a16:creationId xmlns:a16="http://schemas.microsoft.com/office/drawing/2014/main" id="{72A3140F-9E08-0343-B93A-86E0400FBA57}"/>
              </a:ext>
            </a:extLst>
          </p:cNvPr>
          <p:cNvSpPr>
            <a:spLocks noGrp="1"/>
          </p:cNvSpPr>
          <p:nvPr>
            <p:ph type="title"/>
          </p:nvPr>
        </p:nvSpPr>
        <p:spPr>
          <a:xfrm>
            <a:off x="753625" y="699816"/>
            <a:ext cx="10726433" cy="1325563"/>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EBFE6DA3-5706-814D-BBF6-BD45C34940F2}"/>
              </a:ext>
            </a:extLst>
          </p:cNvPr>
          <p:cNvSpPr>
            <a:spLocks noGrp="1"/>
          </p:cNvSpPr>
          <p:nvPr>
            <p:ph type="body" idx="1"/>
          </p:nvPr>
        </p:nvSpPr>
        <p:spPr>
          <a:xfrm>
            <a:off x="753625" y="2168131"/>
            <a:ext cx="10726433" cy="399005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TextBox 14">
            <a:extLst>
              <a:ext uri="{FF2B5EF4-FFF2-40B4-BE49-F238E27FC236}">
                <a16:creationId xmlns:a16="http://schemas.microsoft.com/office/drawing/2014/main" id="{BDEA74CD-F8EE-DD4A-AED1-AAC403C20842}"/>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1" name="Picture 10">
            <a:extLst>
              <a:ext uri="{FF2B5EF4-FFF2-40B4-BE49-F238E27FC236}">
                <a16:creationId xmlns:a16="http://schemas.microsoft.com/office/drawing/2014/main" id="{581D733A-97DE-2B4D-914A-0D42DBF39860}"/>
              </a:ext>
            </a:extLst>
          </p:cNvPr>
          <p:cNvPicPr>
            <a:picLocks noChangeAspect="1"/>
          </p:cNvPicPr>
          <p:nvPr userDrawn="1"/>
        </p:nvPicPr>
        <p:blipFill>
          <a:blip r:embed="rId14"/>
          <a:stretch>
            <a:fillRect/>
          </a:stretch>
        </p:blipFill>
        <p:spPr>
          <a:xfrm>
            <a:off x="10937171" y="211986"/>
            <a:ext cx="883354" cy="235002"/>
          </a:xfrm>
          <a:prstGeom prst="rect">
            <a:avLst/>
          </a:prstGeom>
        </p:spPr>
      </p:pic>
      <p:sp>
        <p:nvSpPr>
          <p:cNvPr id="8" name="TextBox 7">
            <a:extLst>
              <a:ext uri="{FF2B5EF4-FFF2-40B4-BE49-F238E27FC236}">
                <a16:creationId xmlns:a16="http://schemas.microsoft.com/office/drawing/2014/main" id="{7B9F23BE-24DE-674E-BD23-7A594435CDBB}"/>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20 December 2024</a:t>
            </a:fld>
            <a:endParaRPr lang="en-GB" sz="900" noProof="0" dirty="0">
              <a:solidFill>
                <a:schemeClr val="bg2">
                  <a:lumMod val="50000"/>
                </a:schemeClr>
              </a:solidFill>
            </a:endParaRPr>
          </a:p>
        </p:txBody>
      </p:sp>
    </p:spTree>
    <p:extLst>
      <p:ext uri="{BB962C8B-B14F-4D97-AF65-F5344CB8AC3E}">
        <p14:creationId xmlns:p14="http://schemas.microsoft.com/office/powerpoint/2010/main" val="378907310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0" r:id="rId4"/>
    <p:sldLayoutId id="2147483662" r:id="rId5"/>
    <p:sldLayoutId id="2147483659" r:id="rId6"/>
    <p:sldLayoutId id="2147483658" r:id="rId7"/>
    <p:sldLayoutId id="2147483650" r:id="rId8"/>
    <p:sldLayoutId id="2147483652" r:id="rId9"/>
    <p:sldLayoutId id="2147483663" r:id="rId10"/>
    <p:sldLayoutId id="2147483661" r:id="rId11"/>
    <p:sldLayoutId id="2147483657" r:id="rId1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00050" indent="-128588" algn="l" defTabSz="914400" rtl="0" eaLnBrk="1" latinLnBrk="0" hangingPunct="1">
        <a:lnSpc>
          <a:spcPct val="90000"/>
        </a:lnSpc>
        <a:spcBef>
          <a:spcPts val="500"/>
        </a:spcBef>
        <a:buClr>
          <a:schemeClr val="tx2"/>
        </a:buClr>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534988" indent="-128588" algn="l" defTabSz="914400" rtl="0" eaLnBrk="1" latinLnBrk="0" hangingPunct="1">
        <a:lnSpc>
          <a:spcPct val="90000"/>
        </a:lnSpc>
        <a:spcBef>
          <a:spcPts val="500"/>
        </a:spcBef>
        <a:buClr>
          <a:schemeClr val="tx2"/>
        </a:buClr>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671513" indent="-136525" algn="l" defTabSz="914400" rtl="0" eaLnBrk="1" latinLnBrk="0" hangingPunct="1">
        <a:lnSpc>
          <a:spcPct val="90000"/>
        </a:lnSpc>
        <a:spcBef>
          <a:spcPts val="500"/>
        </a:spcBef>
        <a:buClr>
          <a:schemeClr val="tx2"/>
        </a:buClr>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760413" indent="-88900" algn="l" defTabSz="914400" rtl="0" eaLnBrk="1" latinLnBrk="0" hangingPunct="1">
        <a:lnSpc>
          <a:spcPct val="90000"/>
        </a:lnSpc>
        <a:spcBef>
          <a:spcPts val="500"/>
        </a:spcBef>
        <a:buClr>
          <a:schemeClr val="tx2"/>
        </a:buClr>
        <a:buFont typeface="Arial" panose="020B0604020202020204" pitchFamily="34" charset="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A4B9-FA29-BB41-B80D-CED1AE645614}"/>
              </a:ext>
            </a:extLst>
          </p:cNvPr>
          <p:cNvSpPr>
            <a:spLocks noGrp="1"/>
          </p:cNvSpPr>
          <p:nvPr>
            <p:ph type="title"/>
          </p:nvPr>
        </p:nvSpPr>
        <p:spPr>
          <a:xfrm>
            <a:off x="753625" y="2804043"/>
            <a:ext cx="4622295" cy="1249912"/>
          </a:xfrm>
        </p:spPr>
        <p:txBody>
          <a:bodyPr/>
          <a:lstStyle/>
          <a:p>
            <a:pPr algn="ctr"/>
            <a:r>
              <a:rPr lang="en-US" dirty="0"/>
              <a:t>Data packages</a:t>
            </a:r>
            <a:br>
              <a:rPr lang="en-GB" dirty="0"/>
            </a:br>
            <a:endParaRPr lang="en-GB" dirty="0"/>
          </a:p>
        </p:txBody>
      </p:sp>
      <p:sp>
        <p:nvSpPr>
          <p:cNvPr id="3" name="Title 1">
            <a:extLst>
              <a:ext uri="{FF2B5EF4-FFF2-40B4-BE49-F238E27FC236}">
                <a16:creationId xmlns:a16="http://schemas.microsoft.com/office/drawing/2014/main" id="{C4C0E177-8641-44F6-906D-14162408185C}"/>
              </a:ext>
            </a:extLst>
          </p:cNvPr>
          <p:cNvSpPr txBox="1">
            <a:spLocks/>
          </p:cNvSpPr>
          <p:nvPr/>
        </p:nvSpPr>
        <p:spPr>
          <a:xfrm>
            <a:off x="753625" y="3512098"/>
            <a:ext cx="4622295" cy="1083713"/>
          </a:xfrm>
          <a:prstGeom prst="rect">
            <a:avLst/>
          </a:prstGeom>
          <a:noFill/>
        </p:spPr>
        <p:txBody>
          <a:bodyPr vert="horz" wrap="square" lIns="180000" tIns="180000" rIns="180000" bIns="180000" rtlCol="0" anchor="ctr">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2000" dirty="0">
                <a:latin typeface="+mn-lt"/>
              </a:rPr>
              <a:t>Basic information in addition to full list</a:t>
            </a:r>
            <a:br>
              <a:rPr lang="en-GB" dirty="0"/>
            </a:br>
            <a:endParaRPr lang="en-GB" dirty="0"/>
          </a:p>
        </p:txBody>
      </p:sp>
    </p:spTree>
    <p:extLst>
      <p:ext uri="{BB962C8B-B14F-4D97-AF65-F5344CB8AC3E}">
        <p14:creationId xmlns:p14="http://schemas.microsoft.com/office/powerpoint/2010/main" val="634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hourly values on a daily basis </a:t>
            </a:r>
            <a:r>
              <a:rPr lang="en-FI" sz="2400" b="1" dirty="0"/>
              <a:t>8</a:t>
            </a:r>
            <a:r>
              <a:rPr lang="en-US" sz="2400" b="1" dirty="0"/>
              <a:t>/</a:t>
            </a:r>
            <a:r>
              <a:rPr lang="en-FI" sz="2400" b="1" dirty="0"/>
              <a:t>8</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668930692"/>
              </p:ext>
            </p:extLst>
          </p:nvPr>
        </p:nvGraphicFramePr>
        <p:xfrm>
          <a:off x="720000" y="1368000"/>
          <a:ext cx="10760061" cy="528320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70840">
                <a:tc>
                  <a:txBody>
                    <a:bodyPr/>
                    <a:lstStyle/>
                    <a:p>
                      <a:r>
                        <a:rPr lang="fr-FR" sz="1600" dirty="0"/>
                        <a:t>Production </a:t>
                      </a:r>
                      <a:r>
                        <a:rPr lang="fr-FR" sz="1600" dirty="0" err="1"/>
                        <a:t>Units</a:t>
                      </a:r>
                      <a:r>
                        <a:rPr lang="fr-FR" sz="1600" dirty="0"/>
                        <a:t> (Active)</a:t>
                      </a:r>
                    </a:p>
                  </a:txBody>
                  <a:tcPr/>
                </a:tc>
                <a:tc>
                  <a:txBody>
                    <a:bodyPr/>
                    <a:lstStyle/>
                    <a:p>
                      <a:r>
                        <a:rPr lang="en-US" sz="1600" dirty="0"/>
                        <a:t>DSO’s Production Units which are valid sometime within the configured time period.</a:t>
                      </a:r>
                    </a:p>
                  </a:txBody>
                  <a:tcPr/>
                </a:tc>
                <a:tc>
                  <a:txBody>
                    <a:bodyPr/>
                    <a:lstStyle/>
                    <a:p>
                      <a:r>
                        <a:rPr lang="fi-FI" sz="1600" dirty="0"/>
                        <a:t>DSO</a:t>
                      </a:r>
                      <a:endParaRPr lang="en-US" sz="1600" dirty="0"/>
                    </a:p>
                  </a:txBody>
                  <a:tcPr/>
                </a:tc>
                <a:extLst>
                  <a:ext uri="{0D108BD9-81ED-4DB2-BD59-A6C34878D82A}">
                    <a16:rowId xmlns:a16="http://schemas.microsoft.com/office/drawing/2014/main" val="2640643044"/>
                  </a:ext>
                </a:extLst>
              </a:tr>
              <a:tr h="370840">
                <a:tc>
                  <a:txBody>
                    <a:bodyPr/>
                    <a:lstStyle/>
                    <a:p>
                      <a:r>
                        <a:rPr lang="en-US" sz="1600" dirty="0"/>
                        <a:t>Production Units (Delta)</a:t>
                      </a:r>
                    </a:p>
                  </a:txBody>
                  <a:tcPr/>
                </a:tc>
                <a:tc>
                  <a:txBody>
                    <a:bodyPr/>
                    <a:lstStyle/>
                    <a:p>
                      <a:r>
                        <a:rPr lang="en-US" sz="1600" dirty="0"/>
                        <a:t>DSO’s Production Units starting or ending within the configured time period</a:t>
                      </a:r>
                    </a:p>
                  </a:txBody>
                  <a:tcPr/>
                </a:tc>
                <a:tc>
                  <a:txBody>
                    <a:bodyPr/>
                    <a:lstStyle/>
                    <a:p>
                      <a:r>
                        <a:rPr lang="fi-FI" sz="1600" dirty="0"/>
                        <a:t>DSO</a:t>
                      </a:r>
                      <a:endParaRPr lang="en-US" sz="1600" dirty="0"/>
                    </a:p>
                  </a:txBody>
                  <a:tcPr/>
                </a:tc>
                <a:extLst>
                  <a:ext uri="{0D108BD9-81ED-4DB2-BD59-A6C34878D82A}">
                    <a16:rowId xmlns:a16="http://schemas.microsoft.com/office/drawing/2014/main" val="1761489318"/>
                  </a:ext>
                </a:extLst>
              </a:tr>
              <a:tr h="370840">
                <a:tc>
                  <a:txBody>
                    <a:bodyPr/>
                    <a:lstStyle/>
                    <a:p>
                      <a:r>
                        <a:rPr lang="en-US" sz="1600" dirty="0"/>
                        <a:t>Secondary Frequency Restoration Reserves (FRR)</a:t>
                      </a:r>
                    </a:p>
                  </a:txBody>
                  <a:tcPr/>
                </a:tc>
                <a:tc>
                  <a:txBody>
                    <a:bodyPr/>
                    <a:lstStyle/>
                    <a:p>
                      <a:r>
                        <a:rPr lang="en-US" sz="1600" dirty="0"/>
                        <a:t>All BSP's activated reserves of type FRR-A (Frequency Restoration Reserve - Automatic)</a:t>
                      </a:r>
                    </a:p>
                  </a:txBody>
                  <a:tcPr/>
                </a:tc>
                <a:tc>
                  <a:txBody>
                    <a:bodyPr/>
                    <a:lstStyle/>
                    <a:p>
                      <a:r>
                        <a:rPr lang="en-FI" sz="1600" dirty="0"/>
                        <a:t>BSP</a:t>
                      </a:r>
                      <a:endParaRPr lang="en-US" sz="1600" dirty="0"/>
                    </a:p>
                  </a:txBody>
                  <a:tcPr/>
                </a:tc>
                <a:extLst>
                  <a:ext uri="{0D108BD9-81ED-4DB2-BD59-A6C34878D82A}">
                    <a16:rowId xmlns:a16="http://schemas.microsoft.com/office/drawing/2014/main" val="3768791243"/>
                  </a:ext>
                </a:extLst>
              </a:tr>
              <a:tr h="370840">
                <a:tc>
                  <a:txBody>
                    <a:bodyPr/>
                    <a:lstStyle/>
                    <a:p>
                      <a:r>
                        <a:rPr lang="en-US" sz="1600" dirty="0"/>
                        <a:t>Tertiary Replacement Reserves (RR)</a:t>
                      </a:r>
                    </a:p>
                  </a:txBody>
                  <a:tcPr/>
                </a:tc>
                <a:tc>
                  <a:txBody>
                    <a:bodyPr/>
                    <a:lstStyle/>
                    <a:p>
                      <a:r>
                        <a:rPr lang="en-US" sz="1600" dirty="0"/>
                        <a:t>All BSP's activated reserves of type RR (Tertiary Control)</a:t>
                      </a:r>
                    </a:p>
                  </a:txBody>
                  <a:tcPr/>
                </a:tc>
                <a:tc>
                  <a:txBody>
                    <a:bodyPr/>
                    <a:lstStyle/>
                    <a:p>
                      <a:r>
                        <a:rPr lang="en-FI" sz="1600" dirty="0"/>
                        <a:t>BSP</a:t>
                      </a:r>
                      <a:endParaRPr lang="en-US" sz="1600" dirty="0"/>
                    </a:p>
                  </a:txBody>
                  <a:tcPr/>
                </a:tc>
                <a:extLst>
                  <a:ext uri="{0D108BD9-81ED-4DB2-BD59-A6C34878D82A}">
                    <a16:rowId xmlns:a16="http://schemas.microsoft.com/office/drawing/2014/main" val="3455136901"/>
                  </a:ext>
                </a:extLst>
              </a:tr>
              <a:tr h="370840">
                <a:tc>
                  <a:txBody>
                    <a:bodyPr/>
                    <a:lstStyle/>
                    <a:p>
                      <a:r>
                        <a:rPr lang="en-US" sz="1600" dirty="0"/>
                        <a:t>Primary Frequency Containment Reserves (FCR)</a:t>
                      </a:r>
                    </a:p>
                  </a:txBody>
                  <a:tcPr/>
                </a:tc>
                <a:tc>
                  <a:txBody>
                    <a:bodyPr/>
                    <a:lstStyle/>
                    <a:p>
                      <a:r>
                        <a:rPr lang="en-US" sz="1600" dirty="0"/>
                        <a:t>All BSP's activated reserves of type FCR (Frequency Containment Reserve)</a:t>
                      </a:r>
                    </a:p>
                  </a:txBody>
                  <a:tcPr/>
                </a:tc>
                <a:tc>
                  <a:txBody>
                    <a:bodyPr/>
                    <a:lstStyle/>
                    <a:p>
                      <a:r>
                        <a:rPr lang="en-FI" sz="1600" dirty="0"/>
                        <a:t>BSP</a:t>
                      </a:r>
                      <a:endParaRPr lang="en-US" sz="1600" dirty="0"/>
                    </a:p>
                  </a:txBody>
                  <a:tcPr/>
                </a:tc>
                <a:extLst>
                  <a:ext uri="{0D108BD9-81ED-4DB2-BD59-A6C34878D82A}">
                    <a16:rowId xmlns:a16="http://schemas.microsoft.com/office/drawing/2014/main" val="3974082002"/>
                  </a:ext>
                </a:extLst>
              </a:tr>
              <a:tr h="370840">
                <a:tc>
                  <a:txBody>
                    <a:bodyPr/>
                    <a:lstStyle/>
                    <a:p>
                      <a:r>
                        <a:rPr lang="en-US" sz="1600" dirty="0"/>
                        <a:t>Primary Frequency Containment Reserves (FCR) – contracted reserves</a:t>
                      </a:r>
                    </a:p>
                  </a:txBody>
                  <a:tcPr/>
                </a:tc>
                <a:tc>
                  <a:txBody>
                    <a:bodyPr/>
                    <a:lstStyle/>
                    <a:p>
                      <a:r>
                        <a:rPr lang="en-US" sz="1600" dirty="0"/>
                        <a:t>All BSP's contracted reserves of type FCR (Frequency Containment Reserve</a:t>
                      </a:r>
                      <a:r>
                        <a:rPr lang="en-FI" sz="1600" dirty="0"/>
                        <a:t>)</a:t>
                      </a:r>
                      <a:endParaRPr lang="en-US" sz="1600" dirty="0"/>
                    </a:p>
                  </a:txBody>
                  <a:tcPr/>
                </a:tc>
                <a:tc>
                  <a:txBody>
                    <a:bodyPr/>
                    <a:lstStyle/>
                    <a:p>
                      <a:r>
                        <a:rPr lang="en-FI" sz="1600" dirty="0"/>
                        <a:t>BSP</a:t>
                      </a:r>
                      <a:endParaRPr lang="fi-FI" sz="1600" dirty="0"/>
                    </a:p>
                  </a:txBody>
                  <a:tcPr/>
                </a:tc>
                <a:extLst>
                  <a:ext uri="{0D108BD9-81ED-4DB2-BD59-A6C34878D82A}">
                    <a16:rowId xmlns:a16="http://schemas.microsoft.com/office/drawing/2014/main" val="2934893181"/>
                  </a:ext>
                </a:extLst>
              </a:tr>
              <a:tr h="370840">
                <a:tc>
                  <a:txBody>
                    <a:bodyPr/>
                    <a:lstStyle/>
                    <a:p>
                      <a:r>
                        <a:rPr lang="en-US" sz="1600" dirty="0"/>
                        <a:t>Tertiary Replacement Reserves (RR) – contracted reserves</a:t>
                      </a:r>
                    </a:p>
                  </a:txBody>
                  <a:tcPr/>
                </a:tc>
                <a:tc>
                  <a:txBody>
                    <a:bodyPr/>
                    <a:lstStyle/>
                    <a:p>
                      <a:r>
                        <a:rPr lang="en-US" sz="1600" dirty="0"/>
                        <a:t>All BSP's activated reserves of type RR (Tertiary Control)</a:t>
                      </a:r>
                    </a:p>
                  </a:txBody>
                  <a:tcPr/>
                </a:tc>
                <a:tc>
                  <a:txBody>
                    <a:bodyPr/>
                    <a:lstStyle/>
                    <a:p>
                      <a:r>
                        <a:rPr lang="en-FI" sz="1600" dirty="0"/>
                        <a:t>BSP</a:t>
                      </a:r>
                      <a:endParaRPr lang="en-US" sz="1600" dirty="0"/>
                    </a:p>
                  </a:txBody>
                  <a:tcPr/>
                </a:tc>
                <a:extLst>
                  <a:ext uri="{0D108BD9-81ED-4DB2-BD59-A6C34878D82A}">
                    <a16:rowId xmlns:a16="http://schemas.microsoft.com/office/drawing/2014/main" val="2425375785"/>
                  </a:ext>
                </a:extLst>
              </a:tr>
              <a:tr h="370840">
                <a:tc>
                  <a:txBody>
                    <a:bodyPr/>
                    <a:lstStyle/>
                    <a:p>
                      <a:r>
                        <a:rPr lang="en-US" sz="1600" dirty="0"/>
                        <a:t>Secondary Frequency Restoration Reserves (FRR) – contracted reserves</a:t>
                      </a:r>
                    </a:p>
                  </a:txBody>
                  <a:tcPr/>
                </a:tc>
                <a:tc>
                  <a:txBody>
                    <a:bodyPr/>
                    <a:lstStyle/>
                    <a:p>
                      <a:r>
                        <a:rPr lang="en-US" sz="1600" dirty="0"/>
                        <a:t>All BSP's activated reserves of type FRR-A (Frequency Restoration Reserve - Automatic)</a:t>
                      </a:r>
                    </a:p>
                  </a:txBody>
                  <a:tcPr/>
                </a:tc>
                <a:tc>
                  <a:txBody>
                    <a:bodyPr/>
                    <a:lstStyle/>
                    <a:p>
                      <a:r>
                        <a:rPr lang="en-FI" sz="1600" dirty="0"/>
                        <a:t>BSP</a:t>
                      </a:r>
                      <a:endParaRPr lang="en-US" sz="1600" dirty="0"/>
                    </a:p>
                  </a:txBody>
                  <a:tcPr/>
                </a:tc>
                <a:extLst>
                  <a:ext uri="{0D108BD9-81ED-4DB2-BD59-A6C34878D82A}">
                    <a16:rowId xmlns:a16="http://schemas.microsoft.com/office/drawing/2014/main" val="1509915857"/>
                  </a:ext>
                </a:extLst>
              </a:tr>
            </a:tbl>
          </a:graphicData>
        </a:graphic>
      </p:graphicFrame>
    </p:spTree>
    <p:extLst>
      <p:ext uri="{BB962C8B-B14F-4D97-AF65-F5344CB8AC3E}">
        <p14:creationId xmlns:p14="http://schemas.microsoft.com/office/powerpoint/2010/main" val="327088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a:t>
            </a:r>
            <a:r>
              <a:rPr lang="en-FI" sz="2400" b="1" dirty="0"/>
              <a:t>15 min</a:t>
            </a:r>
            <a:r>
              <a:rPr lang="en-US" sz="2400" b="1" dirty="0"/>
              <a:t> values on a daily basis </a:t>
            </a:r>
            <a:r>
              <a:rPr lang="en-FI" sz="2400" b="1" dirty="0"/>
              <a:t>1/</a:t>
            </a:r>
            <a:r>
              <a:rPr lang="en-US" sz="2400" b="1" dirty="0"/>
              <a:t>5</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3836104875"/>
              </p:ext>
            </p:extLst>
          </p:nvPr>
        </p:nvGraphicFramePr>
        <p:xfrm>
          <a:off x="720000" y="1368000"/>
          <a:ext cx="10760061" cy="481076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dirty="0">
                          <a:latin typeface="+mn-lt"/>
                        </a:rPr>
                        <a:t>Data </a:t>
                      </a:r>
                      <a:r>
                        <a:rPr lang="fi-FI" dirty="0" err="1">
                          <a:latin typeface="+mn-lt"/>
                        </a:rPr>
                        <a:t>Package</a:t>
                      </a:r>
                      <a:endParaRPr lang="en-US" dirty="0">
                        <a:latin typeface="+mn-lt"/>
                      </a:endParaRPr>
                    </a:p>
                  </a:txBody>
                  <a:tcPr>
                    <a:solidFill>
                      <a:schemeClr val="tx2"/>
                    </a:solidFill>
                  </a:tcPr>
                </a:tc>
                <a:tc>
                  <a:txBody>
                    <a:bodyPr/>
                    <a:lstStyle/>
                    <a:p>
                      <a:r>
                        <a:rPr lang="fi-FI" dirty="0" err="1">
                          <a:latin typeface="+mn-lt"/>
                        </a:rPr>
                        <a:t>Description</a:t>
                      </a:r>
                      <a:endParaRPr lang="en-US" dirty="0">
                        <a:latin typeface="+mn-lt"/>
                      </a:endParaRPr>
                    </a:p>
                  </a:txBody>
                  <a:tcPr>
                    <a:solidFill>
                      <a:schemeClr val="tx2"/>
                    </a:solidFill>
                  </a:tcPr>
                </a:tc>
                <a:tc>
                  <a:txBody>
                    <a:bodyPr/>
                    <a:lstStyle/>
                    <a:p>
                      <a:r>
                        <a:rPr lang="fi-FI" dirty="0">
                          <a:latin typeface="+mn-lt"/>
                        </a:rPr>
                        <a:t>MP </a:t>
                      </a:r>
                      <a:r>
                        <a:rPr lang="fi-FI" dirty="0" err="1">
                          <a:latin typeface="+mn-lt"/>
                        </a:rPr>
                        <a:t>Role</a:t>
                      </a:r>
                      <a:endParaRPr lang="en-US" dirty="0">
                        <a:latin typeface="+mn-lt"/>
                      </a:endParaRPr>
                    </a:p>
                  </a:txBody>
                  <a:tcPr>
                    <a:solidFill>
                      <a:schemeClr val="tx2"/>
                    </a:solidFill>
                  </a:tcPr>
                </a:tc>
                <a:extLst>
                  <a:ext uri="{0D108BD9-81ED-4DB2-BD59-A6C34878D82A}">
                    <a16:rowId xmlns:a16="http://schemas.microsoft.com/office/drawing/2014/main" val="2328631084"/>
                  </a:ext>
                </a:extLst>
              </a:tr>
              <a:tr h="370840">
                <a:tc>
                  <a:txBody>
                    <a:bodyPr/>
                    <a:lstStyle/>
                    <a:p>
                      <a:pPr algn="l" fontAlgn="b"/>
                      <a:r>
                        <a:rPr lang="fi-FI" sz="1200" b="0" i="0" u="none" strike="noStrike" dirty="0" err="1">
                          <a:solidFill>
                            <a:srgbClr val="000000"/>
                          </a:solidFill>
                          <a:effectLst/>
                          <a:latin typeface="+mn-lt"/>
                        </a:rPr>
                        <a:t>Bilateral</a:t>
                      </a:r>
                      <a:r>
                        <a:rPr lang="fi-FI" sz="1200" b="0" i="0" u="none" strike="noStrike" dirty="0">
                          <a:solidFill>
                            <a:srgbClr val="000000"/>
                          </a:solidFill>
                          <a:effectLst/>
                          <a:latin typeface="+mn-lt"/>
                        </a:rPr>
                        <a:t> Trade </a:t>
                      </a:r>
                      <a:r>
                        <a:rPr lang="fi-FI" sz="1200" b="0" i="0" u="none" strike="noStrike" dirty="0" err="1">
                          <a:solidFill>
                            <a:srgbClr val="000000"/>
                          </a:solidFill>
                          <a:effectLst/>
                          <a:latin typeface="+mn-lt"/>
                        </a:rPr>
                        <a:t>Intermediate</a:t>
                      </a:r>
                      <a:r>
                        <a:rPr lang="fi-FI" sz="1200" b="0" i="0" u="none" strike="noStrike" dirty="0">
                          <a:solidFill>
                            <a:srgbClr val="000000"/>
                          </a:solidFill>
                          <a:effectLst/>
                          <a:latin typeface="+mn-lt"/>
                        </a:rPr>
                        <a:t> </a:t>
                      </a:r>
                      <a:r>
                        <a:rPr lang="fi-FI" sz="1200" b="0" i="0" u="none" strike="noStrike" dirty="0" err="1">
                          <a:solidFill>
                            <a:srgbClr val="000000"/>
                          </a:solidFill>
                          <a:effectLst/>
                          <a:latin typeface="+mn-lt"/>
                        </a:rPr>
                        <a:t>Confirmation</a:t>
                      </a:r>
                      <a:r>
                        <a:rPr lang="fi-FI" sz="1200" b="0" i="0" u="none" strike="noStrike" dirty="0">
                          <a:solidFill>
                            <a:srgbClr val="000000"/>
                          </a:solidFill>
                          <a:effectLst/>
                          <a:latin typeface="+mn-lt"/>
                        </a:rPr>
                        <a:t> Report</a:t>
                      </a:r>
                    </a:p>
                  </a:txBody>
                  <a:tcPr marL="0" marR="0" marT="0" marB="0" anchor="b"/>
                </a:tc>
                <a:tc>
                  <a:txBody>
                    <a:bodyPr/>
                    <a:lstStyle/>
                    <a:p>
                      <a:pPr algn="l" fontAlgn="b"/>
                      <a:endParaRPr lang="fi-FI" sz="1200" b="0" i="0" u="none" strike="noStrike" dirty="0">
                        <a:solidFill>
                          <a:srgbClr val="000000"/>
                        </a:solidFill>
                        <a:effectLst/>
                        <a:latin typeface="+mn-lt"/>
                      </a:endParaRPr>
                    </a:p>
                  </a:txBody>
                  <a:tcPr marL="0" marR="0" marT="0" marB="0" anchor="b"/>
                </a:tc>
                <a:tc>
                  <a:txBody>
                    <a:bodyPr/>
                    <a:lstStyle/>
                    <a:p>
                      <a:pPr algn="l" fontAlgn="b"/>
                      <a:r>
                        <a:rPr lang="fi-FI" sz="1200" b="0" i="0" u="none" strike="noStrike" dirty="0">
                          <a:solidFill>
                            <a:srgbClr val="000000"/>
                          </a:solidFill>
                          <a:effectLst/>
                          <a:latin typeface="+mn-lt"/>
                        </a:rPr>
                        <a:t>BRP</a:t>
                      </a:r>
                    </a:p>
                  </a:txBody>
                  <a:tcPr marL="0" marR="0" marT="0" marB="0" anchor="b"/>
                </a:tc>
                <a:extLst>
                  <a:ext uri="{0D108BD9-81ED-4DB2-BD59-A6C34878D82A}">
                    <a16:rowId xmlns:a16="http://schemas.microsoft.com/office/drawing/2014/main" val="2640643044"/>
                  </a:ext>
                </a:extLst>
              </a:tr>
              <a:tr h="370840">
                <a:tc>
                  <a:txBody>
                    <a:bodyPr/>
                    <a:lstStyle/>
                    <a:p>
                      <a:pPr algn="l" fontAlgn="b"/>
                      <a:r>
                        <a:rPr lang="en-US" sz="1200" b="0" i="0" u="none" strike="noStrike">
                          <a:solidFill>
                            <a:srgbClr val="000000"/>
                          </a:solidFill>
                          <a:effectLst/>
                          <a:latin typeface="+mn-lt"/>
                        </a:rPr>
                        <a:t>Bilateral Trade Final Confirmation Report</a:t>
                      </a:r>
                    </a:p>
                  </a:txBody>
                  <a:tcPr marL="0" marR="0" marT="0" marB="0" anchor="b"/>
                </a:tc>
                <a:tc>
                  <a:txBody>
                    <a:bodyPr/>
                    <a:lstStyle/>
                    <a:p>
                      <a:pPr algn="l" fontAlgn="b"/>
                      <a:endParaRPr lang="fi-FI" sz="1200" b="0" i="0" u="none" strike="noStrike">
                        <a:solidFill>
                          <a:srgbClr val="000000"/>
                        </a:solidFill>
                        <a:effectLst/>
                        <a:latin typeface="+mn-lt"/>
                      </a:endParaRP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075297439"/>
                  </a:ext>
                </a:extLst>
              </a:tr>
              <a:tr h="370840">
                <a:tc>
                  <a:txBody>
                    <a:bodyPr/>
                    <a:lstStyle/>
                    <a:p>
                      <a:pPr algn="l" fontAlgn="b"/>
                      <a:r>
                        <a:rPr lang="fi-FI" sz="1200" b="0" i="0" u="none" strike="noStrike" dirty="0" err="1">
                          <a:solidFill>
                            <a:srgbClr val="000000"/>
                          </a:solidFill>
                          <a:effectLst/>
                          <a:latin typeface="+mn-lt"/>
                        </a:rPr>
                        <a:t>Bilateral</a:t>
                      </a:r>
                      <a:r>
                        <a:rPr lang="fi-FI" sz="1200" b="0" i="0" u="none" strike="noStrike" dirty="0">
                          <a:solidFill>
                            <a:srgbClr val="000000"/>
                          </a:solidFill>
                          <a:effectLst/>
                          <a:latin typeface="+mn-lt"/>
                        </a:rPr>
                        <a:t> </a:t>
                      </a:r>
                      <a:r>
                        <a:rPr lang="fi-FI" sz="1200" b="0" i="0" u="none" strike="noStrike" dirty="0" err="1">
                          <a:solidFill>
                            <a:srgbClr val="000000"/>
                          </a:solidFill>
                          <a:effectLst/>
                          <a:latin typeface="+mn-lt"/>
                        </a:rPr>
                        <a:t>trades</a:t>
                      </a:r>
                      <a:endParaRPr lang="fi-FI" sz="1200" b="0" i="0" u="none" strike="noStrike" dirty="0">
                        <a:solidFill>
                          <a:srgbClr val="000000"/>
                        </a:solidFill>
                        <a:effectLst/>
                        <a:latin typeface="+mn-lt"/>
                      </a:endParaRPr>
                    </a:p>
                  </a:txBody>
                  <a:tcPr marL="0" marR="0" marT="0" marB="0" anchor="b"/>
                </a:tc>
                <a:tc>
                  <a:txBody>
                    <a:bodyPr/>
                    <a:lstStyle/>
                    <a:p>
                      <a:pPr algn="l" fontAlgn="b"/>
                      <a:r>
                        <a:rPr lang="fi-FI" sz="1200" b="0" i="0" u="none" strike="noStrike">
                          <a:solidFill>
                            <a:srgbClr val="000000"/>
                          </a:solidFill>
                          <a:effectLst/>
                          <a:latin typeface="+mn-lt"/>
                        </a:rPr>
                        <a:t>Bilateral trades under BRP's balance responsibility</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010561138"/>
                  </a:ext>
                </a:extLst>
              </a:tr>
              <a:tr h="370840">
                <a:tc>
                  <a:txBody>
                    <a:bodyPr/>
                    <a:lstStyle/>
                    <a:p>
                      <a:pPr algn="l" fontAlgn="b"/>
                      <a:r>
                        <a:rPr lang="fi-FI" sz="1200" b="0" i="0" u="none" strike="noStrike" dirty="0" err="1">
                          <a:solidFill>
                            <a:srgbClr val="000000"/>
                          </a:solidFill>
                          <a:effectLst/>
                          <a:latin typeface="+mn-lt"/>
                        </a:rPr>
                        <a:t>Metering</a:t>
                      </a:r>
                      <a:r>
                        <a:rPr lang="fi-FI" sz="1200" b="0" i="0" u="none" strike="noStrike" dirty="0">
                          <a:solidFill>
                            <a:srgbClr val="000000"/>
                          </a:solidFill>
                          <a:effectLst/>
                          <a:latin typeface="+mn-lt"/>
                        </a:rPr>
                        <a:t> Grid Area (MGA) </a:t>
                      </a:r>
                      <a:r>
                        <a:rPr lang="fi-FI" sz="1200" b="0" i="0" u="none" strike="noStrike" dirty="0" err="1">
                          <a:solidFill>
                            <a:srgbClr val="000000"/>
                          </a:solidFill>
                          <a:effectLst/>
                          <a:latin typeface="+mn-lt"/>
                        </a:rPr>
                        <a:t>losses</a:t>
                      </a:r>
                      <a:r>
                        <a:rPr lang="fi-FI" sz="1200" b="0" i="0" u="none" strike="noStrike" dirty="0">
                          <a:solidFill>
                            <a:srgbClr val="000000"/>
                          </a:solidFill>
                          <a:effectLst/>
                          <a:latin typeface="+mn-lt"/>
                        </a:rPr>
                        <a:t> per MGA</a:t>
                      </a:r>
                    </a:p>
                  </a:txBody>
                  <a:tcPr marL="0" marR="0" marT="0" marB="0" anchor="b"/>
                </a:tc>
                <a:tc>
                  <a:txBody>
                    <a:bodyPr/>
                    <a:lstStyle/>
                    <a:p>
                      <a:pPr algn="l" fontAlgn="b"/>
                      <a:r>
                        <a:rPr lang="fi-FI" sz="1200" b="0" i="0" u="none" strike="noStrike">
                          <a:solidFill>
                            <a:srgbClr val="000000"/>
                          </a:solidFill>
                          <a:effectLst/>
                          <a:latin typeface="+mn-lt"/>
                        </a:rPr>
                        <a:t>All DSO's metering grid areas' (MGA) losses per MGA</a:t>
                      </a:r>
                    </a:p>
                  </a:txBody>
                  <a:tcPr marL="0" marR="0" marT="0" marB="0" anchor="b"/>
                </a:tc>
                <a:tc>
                  <a:txBody>
                    <a:bodyPr/>
                    <a:lstStyle/>
                    <a:p>
                      <a:pPr algn="l" fontAlgn="b"/>
                      <a:r>
                        <a:rPr lang="fi-FI" sz="1200" b="0" i="0" u="none" strike="noStrike">
                          <a:solidFill>
                            <a:srgbClr val="000000"/>
                          </a:solidFill>
                          <a:effectLst/>
                          <a:latin typeface="+mn-lt"/>
                        </a:rPr>
                        <a:t>DSO</a:t>
                      </a:r>
                    </a:p>
                  </a:txBody>
                  <a:tcPr marL="0" marR="0" marT="0" marB="0" anchor="b"/>
                </a:tc>
                <a:extLst>
                  <a:ext uri="{0D108BD9-81ED-4DB2-BD59-A6C34878D82A}">
                    <a16:rowId xmlns:a16="http://schemas.microsoft.com/office/drawing/2014/main" val="2564691341"/>
                  </a:ext>
                </a:extLst>
              </a:tr>
              <a:tr h="370840">
                <a:tc>
                  <a:txBody>
                    <a:bodyPr/>
                    <a:lstStyle/>
                    <a:p>
                      <a:pPr algn="l" fontAlgn="b"/>
                      <a:r>
                        <a:rPr lang="en-US" sz="1200" b="0" i="0" u="none" strike="noStrike">
                          <a:solidFill>
                            <a:srgbClr val="000000"/>
                          </a:solidFill>
                          <a:effectLst/>
                          <a:latin typeface="+mn-lt"/>
                        </a:rPr>
                        <a:t>REs' consumption data per type and MGA (evening)</a:t>
                      </a:r>
                    </a:p>
                  </a:txBody>
                  <a:tcPr marL="0" marR="0" marT="0" marB="0" anchor="b"/>
                </a:tc>
                <a:tc>
                  <a:txBody>
                    <a:bodyPr/>
                    <a:lstStyle/>
                    <a:p>
                      <a:pPr algn="l" fontAlgn="b"/>
                      <a:r>
                        <a:rPr lang="en-US" sz="1200" b="0" i="0" u="none" strike="noStrike">
                          <a:solidFill>
                            <a:srgbClr val="000000"/>
                          </a:solidFill>
                          <a:effectLst/>
                          <a:latin typeface="+mn-lt"/>
                        </a:rPr>
                        <a:t>All BRP's responsibility MGAs' REs' consumption data per type and MGA</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1761489318"/>
                  </a:ext>
                </a:extLst>
              </a:tr>
              <a:tr h="370840">
                <a:tc>
                  <a:txBody>
                    <a:bodyPr/>
                    <a:lstStyle/>
                    <a:p>
                      <a:pPr algn="l" fontAlgn="b"/>
                      <a:r>
                        <a:rPr lang="en-US" sz="1200" b="0" i="0" u="none" strike="noStrike" dirty="0">
                          <a:solidFill>
                            <a:srgbClr val="000000"/>
                          </a:solidFill>
                          <a:effectLst/>
                          <a:latin typeface="+mn-lt"/>
                        </a:rPr>
                        <a:t>REs' consumption data per type and MGA</a:t>
                      </a:r>
                    </a:p>
                  </a:txBody>
                  <a:tcPr marL="0" marR="0" marT="0" marB="0" anchor="b"/>
                </a:tc>
                <a:tc>
                  <a:txBody>
                    <a:bodyPr/>
                    <a:lstStyle/>
                    <a:p>
                      <a:pPr algn="l" fontAlgn="b"/>
                      <a:r>
                        <a:rPr lang="en-US" sz="1200" b="0" i="0" u="none" strike="noStrike">
                          <a:solidFill>
                            <a:srgbClr val="000000"/>
                          </a:solidFill>
                          <a:effectLst/>
                          <a:latin typeface="+mn-lt"/>
                        </a:rPr>
                        <a:t>All DSO's MGAs' REs' consumption data per type and MGA</a:t>
                      </a:r>
                    </a:p>
                  </a:txBody>
                  <a:tcPr marL="0" marR="0" marT="0" marB="0" anchor="b"/>
                </a:tc>
                <a:tc>
                  <a:txBody>
                    <a:bodyPr/>
                    <a:lstStyle/>
                    <a:p>
                      <a:pPr algn="l" fontAlgn="b"/>
                      <a:r>
                        <a:rPr lang="fi-FI" sz="1200" b="0" i="0" u="none" strike="noStrike">
                          <a:solidFill>
                            <a:srgbClr val="000000"/>
                          </a:solidFill>
                          <a:effectLst/>
                          <a:latin typeface="+mn-lt"/>
                        </a:rPr>
                        <a:t>DSO</a:t>
                      </a:r>
                    </a:p>
                  </a:txBody>
                  <a:tcPr marL="0" marR="0" marT="0" marB="0" anchor="b"/>
                </a:tc>
                <a:extLst>
                  <a:ext uri="{0D108BD9-81ED-4DB2-BD59-A6C34878D82A}">
                    <a16:rowId xmlns:a16="http://schemas.microsoft.com/office/drawing/2014/main" val="3768791243"/>
                  </a:ext>
                </a:extLst>
              </a:tr>
              <a:tr h="370840">
                <a:tc>
                  <a:txBody>
                    <a:bodyPr/>
                    <a:lstStyle/>
                    <a:p>
                      <a:pPr algn="l" fontAlgn="b"/>
                      <a:r>
                        <a:rPr lang="en-US" sz="1200" b="0" i="0" u="none" strike="noStrike" dirty="0">
                          <a:solidFill>
                            <a:srgbClr val="000000"/>
                          </a:solidFill>
                          <a:effectLst/>
                          <a:latin typeface="+mn-lt"/>
                        </a:rPr>
                        <a:t>REs' consumption data per type and MGA</a:t>
                      </a:r>
                    </a:p>
                  </a:txBody>
                  <a:tcPr marL="0" marR="0" marT="0" marB="0" anchor="b"/>
                </a:tc>
                <a:tc>
                  <a:txBody>
                    <a:bodyPr/>
                    <a:lstStyle/>
                    <a:p>
                      <a:pPr algn="l" fontAlgn="b"/>
                      <a:r>
                        <a:rPr lang="en-US" sz="1200" b="0" i="0" u="none" strike="noStrike">
                          <a:solidFill>
                            <a:srgbClr val="000000"/>
                          </a:solidFill>
                          <a:effectLst/>
                          <a:latin typeface="+mn-lt"/>
                        </a:rPr>
                        <a:t>All BRP's responsibility MGAs' REs' consumption data per type and MGA</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455136901"/>
                  </a:ext>
                </a:extLst>
              </a:tr>
              <a:tr h="370840">
                <a:tc>
                  <a:txBody>
                    <a:bodyPr/>
                    <a:lstStyle/>
                    <a:p>
                      <a:pPr algn="l" fontAlgn="b"/>
                      <a:r>
                        <a:rPr lang="fi-FI" sz="1200" b="0" i="0" u="none" strike="noStrike">
                          <a:solidFill>
                            <a:srgbClr val="000000"/>
                          </a:solidFill>
                          <a:effectLst/>
                          <a:latin typeface="+mn-lt"/>
                        </a:rPr>
                        <a:t>Imbalance – Preliminary Results</a:t>
                      </a:r>
                    </a:p>
                  </a:txBody>
                  <a:tcPr marL="0" marR="0" marT="0" marB="0" anchor="b"/>
                </a:tc>
                <a:tc>
                  <a:txBody>
                    <a:bodyPr/>
                    <a:lstStyle/>
                    <a:p>
                      <a:pPr algn="l" fontAlgn="b"/>
                      <a:r>
                        <a:rPr lang="en-US" sz="1200" b="0" i="0" u="none" strike="noStrike">
                          <a:solidFill>
                            <a:srgbClr val="000000"/>
                          </a:solidFill>
                          <a:effectLst/>
                          <a:latin typeface="+mn-lt"/>
                        </a:rPr>
                        <a:t>DP contains BRP production imbalance results for all respective MBAs and period in CET. Calculations are per couple BRP and MBA.</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974082002"/>
                  </a:ext>
                </a:extLst>
              </a:tr>
              <a:tr h="370840">
                <a:tc>
                  <a:txBody>
                    <a:bodyPr/>
                    <a:lstStyle/>
                    <a:p>
                      <a:pPr algn="l" fontAlgn="b"/>
                      <a:r>
                        <a:rPr lang="fi-FI" sz="1200" b="0" i="0" u="none" strike="noStrike">
                          <a:solidFill>
                            <a:srgbClr val="000000"/>
                          </a:solidFill>
                          <a:effectLst/>
                          <a:latin typeface="+mn-lt"/>
                        </a:rPr>
                        <a:t>Imbalance – Invoiced Results</a:t>
                      </a:r>
                    </a:p>
                  </a:txBody>
                  <a:tcPr marL="0" marR="0" marT="0" marB="0" anchor="b"/>
                </a:tc>
                <a:tc>
                  <a:txBody>
                    <a:bodyPr/>
                    <a:lstStyle/>
                    <a:p>
                      <a:pPr algn="l" fontAlgn="b"/>
                      <a:r>
                        <a:rPr lang="en-US" sz="1200" b="0" i="0" u="none" strike="noStrike">
                          <a:solidFill>
                            <a:srgbClr val="000000"/>
                          </a:solidFill>
                          <a:effectLst/>
                          <a:latin typeface="+mn-lt"/>
                        </a:rPr>
                        <a:t>DP contains BRP production imbalance results for all respective MBAs and period in CET. Calculations are per couple BRP and MBA. If BRP Branch has different preferred currency from EUR, then the file contains results in local currency and also results in EUR currency.</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2934893181"/>
                  </a:ext>
                </a:extLst>
              </a:tr>
              <a:tr h="370840">
                <a:tc>
                  <a:txBody>
                    <a:bodyPr/>
                    <a:lstStyle/>
                    <a:p>
                      <a:pPr algn="l" fontAlgn="b"/>
                      <a:r>
                        <a:rPr lang="fi-FI" sz="1200" b="0" i="0" u="none" strike="noStrike">
                          <a:solidFill>
                            <a:srgbClr val="000000"/>
                          </a:solidFill>
                          <a:effectLst/>
                          <a:latin typeface="+mn-lt"/>
                        </a:rPr>
                        <a:t>Imbalance – Final Results</a:t>
                      </a:r>
                    </a:p>
                  </a:txBody>
                  <a:tcPr marL="0" marR="0" marT="0" marB="0" anchor="b"/>
                </a:tc>
                <a:tc>
                  <a:txBody>
                    <a:bodyPr/>
                    <a:lstStyle/>
                    <a:p>
                      <a:pPr algn="l" fontAlgn="b"/>
                      <a:r>
                        <a:rPr lang="en-US" sz="1200" b="0" i="0" u="none" strike="noStrike">
                          <a:solidFill>
                            <a:srgbClr val="000000"/>
                          </a:solidFill>
                          <a:effectLst/>
                          <a:latin typeface="+mn-lt"/>
                        </a:rPr>
                        <a:t>DP contains BRP production imbalance results for all respective MBAs and period in CET. Calculations are per couple BRP and MBA.</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2425375785"/>
                  </a:ext>
                </a:extLst>
              </a:tr>
              <a:tr h="370840">
                <a:tc>
                  <a:txBody>
                    <a:bodyPr/>
                    <a:lstStyle/>
                    <a:p>
                      <a:pPr algn="l" fontAlgn="b"/>
                      <a:r>
                        <a:rPr lang="en-US" sz="1200" b="0" i="0" u="none" strike="noStrike" dirty="0">
                          <a:solidFill>
                            <a:srgbClr val="000000"/>
                          </a:solidFill>
                          <a:effectLst/>
                          <a:latin typeface="+mn-lt"/>
                        </a:rPr>
                        <a:t>Imbalance per BRP per MBA (Volume and Amount)</a:t>
                      </a:r>
                    </a:p>
                  </a:txBody>
                  <a:tcPr marL="0" marR="0" marT="0" marB="0" anchor="b"/>
                </a:tc>
                <a:tc>
                  <a:txBody>
                    <a:bodyPr/>
                    <a:lstStyle/>
                    <a:p>
                      <a:pPr algn="l" fontAlgn="b"/>
                      <a:r>
                        <a:rPr lang="en-US" sz="1200" b="0" i="0" u="none" strike="noStrike" dirty="0">
                          <a:solidFill>
                            <a:srgbClr val="000000"/>
                          </a:solidFill>
                          <a:effectLst/>
                          <a:latin typeface="+mn-lt"/>
                        </a:rPr>
                        <a:t>BRP's imbalance volumes (MWh) and amounts (EUR) per MBA</a:t>
                      </a:r>
                    </a:p>
                  </a:txBody>
                  <a:tcPr marL="0" marR="0" marT="0" marB="0" anchor="b"/>
                </a:tc>
                <a:tc>
                  <a:txBody>
                    <a:bodyPr/>
                    <a:lstStyle/>
                    <a:p>
                      <a:pPr algn="l" fontAlgn="b"/>
                      <a:r>
                        <a:rPr lang="fi-FI" sz="1200" b="0" i="0" u="none" strike="noStrike" dirty="0">
                          <a:solidFill>
                            <a:srgbClr val="000000"/>
                          </a:solidFill>
                          <a:effectLst/>
                          <a:latin typeface="+mn-lt"/>
                        </a:rPr>
                        <a:t>BRP</a:t>
                      </a:r>
                    </a:p>
                  </a:txBody>
                  <a:tcPr marL="0" marR="0" marT="0" marB="0" anchor="b"/>
                </a:tc>
                <a:extLst>
                  <a:ext uri="{0D108BD9-81ED-4DB2-BD59-A6C34878D82A}">
                    <a16:rowId xmlns:a16="http://schemas.microsoft.com/office/drawing/2014/main" val="1509915857"/>
                  </a:ext>
                </a:extLst>
              </a:tr>
            </a:tbl>
          </a:graphicData>
        </a:graphic>
      </p:graphicFrame>
    </p:spTree>
    <p:extLst>
      <p:ext uri="{BB962C8B-B14F-4D97-AF65-F5344CB8AC3E}">
        <p14:creationId xmlns:p14="http://schemas.microsoft.com/office/powerpoint/2010/main" val="62021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a:t>
            </a:r>
            <a:r>
              <a:rPr lang="en-FI" sz="2400" b="1" dirty="0"/>
              <a:t>15 min</a:t>
            </a:r>
            <a:r>
              <a:rPr lang="en-US" sz="2400" b="1" dirty="0"/>
              <a:t> values on a daily basis </a:t>
            </a:r>
            <a:r>
              <a:rPr lang="en-FI" sz="2400" b="1" dirty="0"/>
              <a:t>2/</a:t>
            </a:r>
            <a:r>
              <a:rPr lang="en-US" sz="2400" b="1" dirty="0"/>
              <a:t>5</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2908929386"/>
              </p:ext>
            </p:extLst>
          </p:nvPr>
        </p:nvGraphicFramePr>
        <p:xfrm>
          <a:off x="720000" y="1368000"/>
          <a:ext cx="10760061" cy="501396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sz="2000" dirty="0">
                          <a:latin typeface="+mn-lt"/>
                        </a:rPr>
                        <a:t>Data </a:t>
                      </a:r>
                      <a:r>
                        <a:rPr lang="fi-FI" sz="2000" dirty="0" err="1">
                          <a:latin typeface="+mn-lt"/>
                        </a:rPr>
                        <a:t>Package</a:t>
                      </a:r>
                      <a:endParaRPr lang="en-US" sz="2000" dirty="0">
                        <a:latin typeface="+mn-lt"/>
                      </a:endParaRPr>
                    </a:p>
                  </a:txBody>
                  <a:tcPr>
                    <a:solidFill>
                      <a:schemeClr val="tx2"/>
                    </a:solidFill>
                  </a:tcPr>
                </a:tc>
                <a:tc>
                  <a:txBody>
                    <a:bodyPr/>
                    <a:lstStyle/>
                    <a:p>
                      <a:r>
                        <a:rPr lang="fi-FI" sz="2000" dirty="0" err="1">
                          <a:latin typeface="+mn-lt"/>
                        </a:rPr>
                        <a:t>Description</a:t>
                      </a:r>
                      <a:endParaRPr lang="en-US" sz="2000" dirty="0">
                        <a:latin typeface="+mn-lt"/>
                      </a:endParaRPr>
                    </a:p>
                  </a:txBody>
                  <a:tcPr>
                    <a:solidFill>
                      <a:schemeClr val="tx2"/>
                    </a:solidFill>
                  </a:tcPr>
                </a:tc>
                <a:tc>
                  <a:txBody>
                    <a:bodyPr/>
                    <a:lstStyle/>
                    <a:p>
                      <a:r>
                        <a:rPr lang="fi-FI" sz="2000" dirty="0">
                          <a:latin typeface="+mn-lt"/>
                        </a:rPr>
                        <a:t>MP </a:t>
                      </a:r>
                      <a:r>
                        <a:rPr lang="fi-FI" sz="2000" dirty="0" err="1">
                          <a:latin typeface="+mn-lt"/>
                        </a:rPr>
                        <a:t>Role</a:t>
                      </a:r>
                      <a:endParaRPr lang="en-US" sz="2000" dirty="0">
                        <a:latin typeface="+mn-lt"/>
                      </a:endParaRPr>
                    </a:p>
                  </a:txBody>
                  <a:tcPr>
                    <a:solidFill>
                      <a:schemeClr val="tx2"/>
                    </a:solidFill>
                  </a:tcPr>
                </a:tc>
                <a:extLst>
                  <a:ext uri="{0D108BD9-81ED-4DB2-BD59-A6C34878D82A}">
                    <a16:rowId xmlns:a16="http://schemas.microsoft.com/office/drawing/2014/main" val="2328631084"/>
                  </a:ext>
                </a:extLst>
              </a:tr>
              <a:tr h="370840">
                <a:tc>
                  <a:txBody>
                    <a:bodyPr/>
                    <a:lstStyle/>
                    <a:p>
                      <a:pPr algn="l" fontAlgn="b"/>
                      <a:r>
                        <a:rPr lang="en-US" sz="1400" b="0" i="0" u="none" strike="noStrike" dirty="0">
                          <a:solidFill>
                            <a:srgbClr val="000000"/>
                          </a:solidFill>
                          <a:effectLst/>
                          <a:latin typeface="+mn-lt"/>
                        </a:rPr>
                        <a:t>REs' Merged Production Data per Type and MGA</a:t>
                      </a:r>
                    </a:p>
                  </a:txBody>
                  <a:tcPr marL="0" marR="0" marT="0" marB="0" anchor="b"/>
                </a:tc>
                <a:tc>
                  <a:txBody>
                    <a:bodyPr/>
                    <a:lstStyle/>
                    <a:p>
                      <a:pPr algn="l" fontAlgn="b"/>
                      <a:r>
                        <a:rPr lang="en-US" sz="1400" b="0" i="0" u="none" strike="noStrike" dirty="0">
                          <a:solidFill>
                            <a:srgbClr val="000000"/>
                          </a:solidFill>
                          <a:effectLst/>
                          <a:latin typeface="+mn-lt"/>
                        </a:rPr>
                        <a:t>All DSO's metering grid areas' (MGA) per MGA, Production Type and Production Unit Type</a:t>
                      </a:r>
                    </a:p>
                  </a:txBody>
                  <a:tcPr marL="0" marR="0" marT="0" marB="0" anchor="b"/>
                </a:tc>
                <a:tc>
                  <a:txBody>
                    <a:bodyPr/>
                    <a:lstStyle/>
                    <a:p>
                      <a:pPr algn="l" fontAlgn="b"/>
                      <a:r>
                        <a:rPr lang="fi-FI" sz="1400" b="0" i="0" u="none" strike="noStrike" dirty="0">
                          <a:solidFill>
                            <a:srgbClr val="000000"/>
                          </a:solidFill>
                          <a:effectLst/>
                          <a:latin typeface="+mn-lt"/>
                        </a:rPr>
                        <a:t>DSO</a:t>
                      </a:r>
                    </a:p>
                  </a:txBody>
                  <a:tcPr marL="0" marR="0" marT="0" marB="0" anchor="b"/>
                </a:tc>
                <a:extLst>
                  <a:ext uri="{0D108BD9-81ED-4DB2-BD59-A6C34878D82A}">
                    <a16:rowId xmlns:a16="http://schemas.microsoft.com/office/drawing/2014/main" val="2640643044"/>
                  </a:ext>
                </a:extLst>
              </a:tr>
              <a:tr h="370840">
                <a:tc>
                  <a:txBody>
                    <a:bodyPr/>
                    <a:lstStyle/>
                    <a:p>
                      <a:pPr algn="l" fontAlgn="b"/>
                      <a:r>
                        <a:rPr lang="en-US" sz="1400" b="0" i="0" u="none" strike="noStrike">
                          <a:solidFill>
                            <a:srgbClr val="000000"/>
                          </a:solidFill>
                          <a:effectLst/>
                          <a:latin typeface="+mn-lt"/>
                        </a:rPr>
                        <a:t>REs' Merged Production Data per Type and MGA</a:t>
                      </a:r>
                    </a:p>
                  </a:txBody>
                  <a:tcPr marL="0" marR="0" marT="0" marB="0" anchor="b"/>
                </a:tc>
                <a:tc>
                  <a:txBody>
                    <a:bodyPr/>
                    <a:lstStyle/>
                    <a:p>
                      <a:pPr algn="l" fontAlgn="b"/>
                      <a:r>
                        <a:rPr lang="en-US" sz="1400" b="0" i="0" u="none" strike="noStrike">
                          <a:solidFill>
                            <a:srgbClr val="000000"/>
                          </a:solidFill>
                          <a:effectLst/>
                          <a:latin typeface="+mn-lt"/>
                        </a:rPr>
                        <a:t>All BRP's responsibility REs' merged production data per type and MGA</a:t>
                      </a:r>
                    </a:p>
                  </a:txBody>
                  <a:tcPr marL="0" marR="0" marT="0" marB="0" anchor="b"/>
                </a:tc>
                <a:tc>
                  <a:txBody>
                    <a:bodyPr/>
                    <a:lstStyle/>
                    <a:p>
                      <a:pPr algn="l" fontAlgn="b"/>
                      <a:r>
                        <a:rPr lang="fi-FI" sz="14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635569119"/>
                  </a:ext>
                </a:extLst>
              </a:tr>
              <a:tr h="370840">
                <a:tc>
                  <a:txBody>
                    <a:bodyPr/>
                    <a:lstStyle/>
                    <a:p>
                      <a:pPr algn="l" fontAlgn="b"/>
                      <a:r>
                        <a:rPr lang="en-US" sz="1400" b="0" i="0" u="none" strike="noStrike">
                          <a:solidFill>
                            <a:srgbClr val="000000"/>
                          </a:solidFill>
                          <a:effectLst/>
                          <a:latin typeface="+mn-lt"/>
                        </a:rPr>
                        <a:t>REs' Merged Production Data per Type and MGA (evening)</a:t>
                      </a:r>
                    </a:p>
                  </a:txBody>
                  <a:tcPr marL="0" marR="0" marT="0" marB="0" anchor="b"/>
                </a:tc>
                <a:tc>
                  <a:txBody>
                    <a:bodyPr/>
                    <a:lstStyle/>
                    <a:p>
                      <a:pPr algn="l" fontAlgn="b"/>
                      <a:r>
                        <a:rPr lang="en-US" sz="1400" b="0" i="0" u="none" strike="noStrike">
                          <a:solidFill>
                            <a:srgbClr val="000000"/>
                          </a:solidFill>
                          <a:effectLst/>
                          <a:latin typeface="+mn-lt"/>
                        </a:rPr>
                        <a:t>All BRP's responsibility REs' merged production data per type and MGA</a:t>
                      </a:r>
                    </a:p>
                  </a:txBody>
                  <a:tcPr marL="0" marR="0" marT="0" marB="0" anchor="b"/>
                </a:tc>
                <a:tc>
                  <a:txBody>
                    <a:bodyPr/>
                    <a:lstStyle/>
                    <a:p>
                      <a:pPr algn="l" fontAlgn="b"/>
                      <a:r>
                        <a:rPr lang="fi-FI" sz="14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075297439"/>
                  </a:ext>
                </a:extLst>
              </a:tr>
              <a:tr h="370840">
                <a:tc>
                  <a:txBody>
                    <a:bodyPr/>
                    <a:lstStyle/>
                    <a:p>
                      <a:pPr algn="l" fontAlgn="b"/>
                      <a:r>
                        <a:rPr lang="fi-FI" sz="1400" b="0" i="0" u="none" strike="noStrike" dirty="0">
                          <a:solidFill>
                            <a:srgbClr val="000000"/>
                          </a:solidFill>
                          <a:effectLst/>
                          <a:latin typeface="+mn-lt"/>
                        </a:rPr>
                        <a:t>MGA </a:t>
                      </a:r>
                      <a:r>
                        <a:rPr lang="fi-FI" sz="1400" b="0" i="0" u="none" strike="noStrike" dirty="0" err="1">
                          <a:solidFill>
                            <a:srgbClr val="000000"/>
                          </a:solidFill>
                          <a:effectLst/>
                          <a:latin typeface="+mn-lt"/>
                        </a:rPr>
                        <a:t>Exchanges</a:t>
                      </a:r>
                      <a:endParaRPr lang="fi-FI" sz="1400" b="0" i="0" u="none" strike="noStrike" dirty="0">
                        <a:solidFill>
                          <a:srgbClr val="000000"/>
                        </a:solidFill>
                        <a:effectLst/>
                        <a:latin typeface="+mn-lt"/>
                      </a:endParaRPr>
                    </a:p>
                  </a:txBody>
                  <a:tcPr marL="0" marR="0" marT="0" marB="0" anchor="b"/>
                </a:tc>
                <a:tc>
                  <a:txBody>
                    <a:bodyPr/>
                    <a:lstStyle/>
                    <a:p>
                      <a:pPr algn="l" fontAlgn="b"/>
                      <a:r>
                        <a:rPr lang="fi-FI" sz="1400" b="0" i="0" u="none" strike="noStrike" dirty="0" err="1">
                          <a:solidFill>
                            <a:srgbClr val="000000"/>
                          </a:solidFill>
                          <a:effectLst/>
                          <a:latin typeface="+mn-lt"/>
                        </a:rPr>
                        <a:t>All</a:t>
                      </a:r>
                      <a:r>
                        <a:rPr lang="fi-FI" sz="1400" b="0" i="0" u="none" strike="noStrike" dirty="0">
                          <a:solidFill>
                            <a:srgbClr val="000000"/>
                          </a:solidFill>
                          <a:effectLst/>
                          <a:latin typeface="+mn-lt"/>
                        </a:rPr>
                        <a:t> </a:t>
                      </a:r>
                      <a:r>
                        <a:rPr lang="fi-FI" sz="1400" b="0" i="0" u="none" strike="noStrike" dirty="0" err="1">
                          <a:solidFill>
                            <a:srgbClr val="000000"/>
                          </a:solidFill>
                          <a:effectLst/>
                          <a:latin typeface="+mn-lt"/>
                        </a:rPr>
                        <a:t>DSO’s</a:t>
                      </a:r>
                      <a:r>
                        <a:rPr lang="en-FI" sz="1400" b="0" i="0" u="none" strike="noStrike" dirty="0">
                          <a:solidFill>
                            <a:srgbClr val="000000"/>
                          </a:solidFill>
                          <a:effectLst/>
                          <a:latin typeface="+mn-lt"/>
                        </a:rPr>
                        <a:t> </a:t>
                      </a:r>
                      <a:r>
                        <a:rPr lang="fi-FI" sz="1400" b="0" i="0" u="none" strike="noStrike" dirty="0">
                          <a:solidFill>
                            <a:srgbClr val="000000"/>
                          </a:solidFill>
                          <a:effectLst/>
                          <a:latin typeface="+mn-lt"/>
                        </a:rPr>
                        <a:t>MGA </a:t>
                      </a:r>
                      <a:r>
                        <a:rPr lang="fi-FI" sz="1400" b="0" i="0" u="none" strike="noStrike" dirty="0" err="1">
                          <a:solidFill>
                            <a:srgbClr val="000000"/>
                          </a:solidFill>
                          <a:effectLst/>
                          <a:latin typeface="+mn-lt"/>
                        </a:rPr>
                        <a:t>Exchanges</a:t>
                      </a:r>
                      <a:endParaRPr lang="fi-FI" sz="1400" b="0" i="0" u="none" strike="noStrike" dirty="0">
                        <a:solidFill>
                          <a:srgbClr val="000000"/>
                        </a:solidFill>
                        <a:effectLst/>
                        <a:latin typeface="+mn-lt"/>
                      </a:endParaRPr>
                    </a:p>
                  </a:txBody>
                  <a:tcPr marL="0" marR="0" marT="0" marB="0" anchor="b"/>
                </a:tc>
                <a:tc>
                  <a:txBody>
                    <a:bodyPr/>
                    <a:lstStyle/>
                    <a:p>
                      <a:pPr algn="l" fontAlgn="b"/>
                      <a:r>
                        <a:rPr lang="fi-FI" sz="1400" b="0" i="0" u="none" strike="noStrike">
                          <a:solidFill>
                            <a:srgbClr val="000000"/>
                          </a:solidFill>
                          <a:effectLst/>
                          <a:latin typeface="+mn-lt"/>
                        </a:rPr>
                        <a:t>DSO</a:t>
                      </a:r>
                    </a:p>
                  </a:txBody>
                  <a:tcPr marL="0" marR="0" marT="0" marB="0" anchor="b"/>
                </a:tc>
                <a:extLst>
                  <a:ext uri="{0D108BD9-81ED-4DB2-BD59-A6C34878D82A}">
                    <a16:rowId xmlns:a16="http://schemas.microsoft.com/office/drawing/2014/main" val="3010561138"/>
                  </a:ext>
                </a:extLst>
              </a:tr>
              <a:tr h="370840">
                <a:tc>
                  <a:txBody>
                    <a:bodyPr/>
                    <a:lstStyle/>
                    <a:p>
                      <a:pPr algn="l" fontAlgn="b"/>
                      <a:r>
                        <a:rPr lang="fi-FI" sz="1400" b="0" i="0" u="none" strike="noStrike">
                          <a:solidFill>
                            <a:srgbClr val="000000"/>
                          </a:solidFill>
                          <a:effectLst/>
                          <a:latin typeface="+mn-lt"/>
                        </a:rPr>
                        <a:t>MGA Imbalance – Final Results</a:t>
                      </a:r>
                    </a:p>
                  </a:txBody>
                  <a:tcPr marL="0" marR="0" marT="0" marB="0" anchor="b"/>
                </a:tc>
                <a:tc>
                  <a:txBody>
                    <a:bodyPr/>
                    <a:lstStyle/>
                    <a:p>
                      <a:pPr algn="l" fontAlgn="b"/>
                      <a:endParaRPr lang="fi-FI" sz="1400" b="0" i="0" u="none" strike="noStrike">
                        <a:solidFill>
                          <a:srgbClr val="000000"/>
                        </a:solidFill>
                        <a:effectLst/>
                        <a:latin typeface="+mn-lt"/>
                      </a:endParaRPr>
                    </a:p>
                  </a:txBody>
                  <a:tcPr marL="0" marR="0" marT="0" marB="0" anchor="b"/>
                </a:tc>
                <a:tc>
                  <a:txBody>
                    <a:bodyPr/>
                    <a:lstStyle/>
                    <a:p>
                      <a:pPr algn="l" fontAlgn="b"/>
                      <a:r>
                        <a:rPr lang="fi-FI" sz="14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2564691341"/>
                  </a:ext>
                </a:extLst>
              </a:tr>
              <a:tr h="370840">
                <a:tc>
                  <a:txBody>
                    <a:bodyPr/>
                    <a:lstStyle/>
                    <a:p>
                      <a:pPr algn="l" fontAlgn="b"/>
                      <a:r>
                        <a:rPr lang="fi-FI" sz="1400" b="0" i="0" u="none" strike="noStrike">
                          <a:solidFill>
                            <a:srgbClr val="000000"/>
                          </a:solidFill>
                          <a:effectLst/>
                          <a:latin typeface="+mn-lt"/>
                        </a:rPr>
                        <a:t>MGA Imbalances</a:t>
                      </a:r>
                    </a:p>
                  </a:txBody>
                  <a:tcPr marL="0" marR="0" marT="0" marB="0" anchor="b"/>
                </a:tc>
                <a:tc>
                  <a:txBody>
                    <a:bodyPr/>
                    <a:lstStyle/>
                    <a:p>
                      <a:pPr algn="l" fontAlgn="b"/>
                      <a:r>
                        <a:rPr lang="en-US" sz="1400" b="0" i="0" u="none" strike="noStrike">
                          <a:solidFill>
                            <a:srgbClr val="000000"/>
                          </a:solidFill>
                          <a:effectLst/>
                          <a:latin typeface="+mn-lt"/>
                        </a:rPr>
                        <a:t>All DSO's MGAs' imbalances per MGA</a:t>
                      </a:r>
                    </a:p>
                  </a:txBody>
                  <a:tcPr marL="0" marR="0" marT="0" marB="0" anchor="b"/>
                </a:tc>
                <a:tc>
                  <a:txBody>
                    <a:bodyPr/>
                    <a:lstStyle/>
                    <a:p>
                      <a:pPr algn="l" fontAlgn="b"/>
                      <a:r>
                        <a:rPr lang="fi-FI" sz="1400" b="0" i="0" u="none" strike="noStrike">
                          <a:solidFill>
                            <a:srgbClr val="000000"/>
                          </a:solidFill>
                          <a:effectLst/>
                          <a:latin typeface="+mn-lt"/>
                        </a:rPr>
                        <a:t>DSO</a:t>
                      </a:r>
                    </a:p>
                  </a:txBody>
                  <a:tcPr marL="0" marR="0" marT="0" marB="0" anchor="b"/>
                </a:tc>
                <a:extLst>
                  <a:ext uri="{0D108BD9-81ED-4DB2-BD59-A6C34878D82A}">
                    <a16:rowId xmlns:a16="http://schemas.microsoft.com/office/drawing/2014/main" val="1761489318"/>
                  </a:ext>
                </a:extLst>
              </a:tr>
              <a:tr h="370840">
                <a:tc>
                  <a:txBody>
                    <a:bodyPr/>
                    <a:lstStyle/>
                    <a:p>
                      <a:pPr algn="l" fontAlgn="b"/>
                      <a:r>
                        <a:rPr lang="fi-FI" sz="1400" b="0" i="0" u="none" strike="noStrike">
                          <a:solidFill>
                            <a:srgbClr val="000000"/>
                          </a:solidFill>
                          <a:effectLst/>
                          <a:latin typeface="+mn-lt"/>
                        </a:rPr>
                        <a:t>MGA Imbalance – Invoiced Results</a:t>
                      </a:r>
                    </a:p>
                  </a:txBody>
                  <a:tcPr marL="0" marR="0" marT="0" marB="0" anchor="b"/>
                </a:tc>
                <a:tc>
                  <a:txBody>
                    <a:bodyPr/>
                    <a:lstStyle/>
                    <a:p>
                      <a:pPr algn="l" fontAlgn="b"/>
                      <a:endParaRPr lang="fi-FI" sz="1400" b="0" i="0" u="none" strike="noStrike">
                        <a:solidFill>
                          <a:srgbClr val="000000"/>
                        </a:solidFill>
                        <a:effectLst/>
                        <a:latin typeface="+mn-lt"/>
                      </a:endParaRPr>
                    </a:p>
                  </a:txBody>
                  <a:tcPr marL="0" marR="0" marT="0" marB="0" anchor="b"/>
                </a:tc>
                <a:tc>
                  <a:txBody>
                    <a:bodyPr/>
                    <a:lstStyle/>
                    <a:p>
                      <a:pPr algn="l" fontAlgn="b"/>
                      <a:r>
                        <a:rPr lang="fi-FI" sz="14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768791243"/>
                  </a:ext>
                </a:extLst>
              </a:tr>
              <a:tr h="370840">
                <a:tc>
                  <a:txBody>
                    <a:bodyPr/>
                    <a:lstStyle/>
                    <a:p>
                      <a:pPr algn="l" fontAlgn="b"/>
                      <a:r>
                        <a:rPr lang="fi-FI" sz="1400" b="0" i="0" u="none" strike="noStrike">
                          <a:solidFill>
                            <a:srgbClr val="000000"/>
                          </a:solidFill>
                          <a:effectLst/>
                          <a:latin typeface="+mn-lt"/>
                        </a:rPr>
                        <a:t>MGA Imbalances</a:t>
                      </a:r>
                    </a:p>
                  </a:txBody>
                  <a:tcPr marL="0" marR="0" marT="0" marB="0" anchor="b"/>
                </a:tc>
                <a:tc>
                  <a:txBody>
                    <a:bodyPr/>
                    <a:lstStyle/>
                    <a:p>
                      <a:pPr algn="l" fontAlgn="b"/>
                      <a:r>
                        <a:rPr lang="en-US" sz="1400" b="0" i="0" u="none" strike="noStrike">
                          <a:solidFill>
                            <a:srgbClr val="000000"/>
                          </a:solidFill>
                          <a:effectLst/>
                          <a:latin typeface="+mn-lt"/>
                        </a:rPr>
                        <a:t>All MGAs' imbalances per MGA under BRP's balance responsibility</a:t>
                      </a:r>
                    </a:p>
                  </a:txBody>
                  <a:tcPr marL="0" marR="0" marT="0" marB="0" anchor="b"/>
                </a:tc>
                <a:tc>
                  <a:txBody>
                    <a:bodyPr/>
                    <a:lstStyle/>
                    <a:p>
                      <a:pPr algn="l" fontAlgn="b"/>
                      <a:r>
                        <a:rPr lang="fi-FI" sz="14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455136901"/>
                  </a:ext>
                </a:extLst>
              </a:tr>
              <a:tr h="370840">
                <a:tc>
                  <a:txBody>
                    <a:bodyPr/>
                    <a:lstStyle/>
                    <a:p>
                      <a:pPr algn="l" fontAlgn="b"/>
                      <a:r>
                        <a:rPr lang="fi-FI" sz="1400" b="0" i="0" u="none" strike="noStrike">
                          <a:solidFill>
                            <a:srgbClr val="000000"/>
                          </a:solidFill>
                          <a:effectLst/>
                          <a:latin typeface="+mn-lt"/>
                        </a:rPr>
                        <a:t>MGA Imbalances (evening)</a:t>
                      </a:r>
                    </a:p>
                  </a:txBody>
                  <a:tcPr marL="0" marR="0" marT="0" marB="0" anchor="b"/>
                </a:tc>
                <a:tc>
                  <a:txBody>
                    <a:bodyPr/>
                    <a:lstStyle/>
                    <a:p>
                      <a:pPr algn="l" fontAlgn="b"/>
                      <a:r>
                        <a:rPr lang="en-US" sz="1400" b="0" i="0" u="none" strike="noStrike">
                          <a:solidFill>
                            <a:srgbClr val="000000"/>
                          </a:solidFill>
                          <a:effectLst/>
                          <a:latin typeface="+mn-lt"/>
                        </a:rPr>
                        <a:t>All MGAs' imbalances per MGA under BRP's balance responsibility</a:t>
                      </a:r>
                    </a:p>
                  </a:txBody>
                  <a:tcPr marL="0" marR="0" marT="0" marB="0" anchor="b"/>
                </a:tc>
                <a:tc>
                  <a:txBody>
                    <a:bodyPr/>
                    <a:lstStyle/>
                    <a:p>
                      <a:pPr algn="l" fontAlgn="b"/>
                      <a:r>
                        <a:rPr lang="fi-FI" sz="14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974082002"/>
                  </a:ext>
                </a:extLst>
              </a:tr>
              <a:tr h="370840">
                <a:tc>
                  <a:txBody>
                    <a:bodyPr/>
                    <a:lstStyle/>
                    <a:p>
                      <a:pPr algn="l" fontAlgn="b"/>
                      <a:r>
                        <a:rPr lang="fi-FI" sz="1400" b="0" i="0" u="none" strike="noStrike">
                          <a:solidFill>
                            <a:srgbClr val="000000"/>
                          </a:solidFill>
                          <a:effectLst/>
                          <a:latin typeface="+mn-lt"/>
                        </a:rPr>
                        <a:t>MGA Imbalance – Final Results</a:t>
                      </a:r>
                    </a:p>
                  </a:txBody>
                  <a:tcPr marL="0" marR="0" marT="0" marB="0" anchor="b"/>
                </a:tc>
                <a:tc>
                  <a:txBody>
                    <a:bodyPr/>
                    <a:lstStyle/>
                    <a:p>
                      <a:pPr algn="l" fontAlgn="b"/>
                      <a:endParaRPr lang="fi-FI" sz="1400" b="0" i="0" u="none" strike="noStrike">
                        <a:solidFill>
                          <a:srgbClr val="000000"/>
                        </a:solidFill>
                        <a:effectLst/>
                        <a:latin typeface="+mn-lt"/>
                      </a:endParaRPr>
                    </a:p>
                  </a:txBody>
                  <a:tcPr marL="0" marR="0" marT="0" marB="0" anchor="b"/>
                </a:tc>
                <a:tc>
                  <a:txBody>
                    <a:bodyPr/>
                    <a:lstStyle/>
                    <a:p>
                      <a:pPr algn="l" fontAlgn="b"/>
                      <a:r>
                        <a:rPr lang="fi-FI" sz="1400" b="0" i="0" u="none" strike="noStrike">
                          <a:solidFill>
                            <a:srgbClr val="000000"/>
                          </a:solidFill>
                          <a:effectLst/>
                          <a:latin typeface="+mn-lt"/>
                        </a:rPr>
                        <a:t>DSO</a:t>
                      </a:r>
                    </a:p>
                  </a:txBody>
                  <a:tcPr marL="0" marR="0" marT="0" marB="0" anchor="b"/>
                </a:tc>
                <a:extLst>
                  <a:ext uri="{0D108BD9-81ED-4DB2-BD59-A6C34878D82A}">
                    <a16:rowId xmlns:a16="http://schemas.microsoft.com/office/drawing/2014/main" val="2934893181"/>
                  </a:ext>
                </a:extLst>
              </a:tr>
              <a:tr h="370840">
                <a:tc>
                  <a:txBody>
                    <a:bodyPr/>
                    <a:lstStyle/>
                    <a:p>
                      <a:pPr algn="l" fontAlgn="b"/>
                      <a:r>
                        <a:rPr lang="fi-FI" sz="1400" b="0" i="0" u="none" strike="noStrike">
                          <a:solidFill>
                            <a:srgbClr val="000000"/>
                          </a:solidFill>
                          <a:effectLst/>
                          <a:latin typeface="+mn-lt"/>
                        </a:rPr>
                        <a:t>MGA Imbalance – Preliminary Results</a:t>
                      </a:r>
                    </a:p>
                  </a:txBody>
                  <a:tcPr marL="0" marR="0" marT="0" marB="0" anchor="b"/>
                </a:tc>
                <a:tc>
                  <a:txBody>
                    <a:bodyPr/>
                    <a:lstStyle/>
                    <a:p>
                      <a:pPr algn="l" fontAlgn="b"/>
                      <a:endParaRPr lang="fi-FI" sz="1400" b="0" i="0" u="none" strike="noStrike">
                        <a:solidFill>
                          <a:srgbClr val="000000"/>
                        </a:solidFill>
                        <a:effectLst/>
                        <a:latin typeface="+mn-lt"/>
                      </a:endParaRPr>
                    </a:p>
                  </a:txBody>
                  <a:tcPr marL="0" marR="0" marT="0" marB="0" anchor="b"/>
                </a:tc>
                <a:tc>
                  <a:txBody>
                    <a:bodyPr/>
                    <a:lstStyle/>
                    <a:p>
                      <a:pPr algn="l" fontAlgn="b"/>
                      <a:r>
                        <a:rPr lang="fi-FI" sz="1400" b="0" i="0" u="none" strike="noStrike">
                          <a:solidFill>
                            <a:srgbClr val="000000"/>
                          </a:solidFill>
                          <a:effectLst/>
                          <a:latin typeface="+mn-lt"/>
                        </a:rPr>
                        <a:t>DSO</a:t>
                      </a:r>
                    </a:p>
                  </a:txBody>
                  <a:tcPr marL="0" marR="0" marT="0" marB="0" anchor="b"/>
                </a:tc>
                <a:extLst>
                  <a:ext uri="{0D108BD9-81ED-4DB2-BD59-A6C34878D82A}">
                    <a16:rowId xmlns:a16="http://schemas.microsoft.com/office/drawing/2014/main" val="2425375785"/>
                  </a:ext>
                </a:extLst>
              </a:tr>
              <a:tr h="370840">
                <a:tc>
                  <a:txBody>
                    <a:bodyPr/>
                    <a:lstStyle/>
                    <a:p>
                      <a:pPr algn="l" fontAlgn="b"/>
                      <a:r>
                        <a:rPr lang="fi-FI" sz="1400" b="0" i="0" u="none" strike="noStrike" dirty="0">
                          <a:solidFill>
                            <a:srgbClr val="000000"/>
                          </a:solidFill>
                          <a:effectLst/>
                          <a:latin typeface="+mn-lt"/>
                        </a:rPr>
                        <a:t>MGA </a:t>
                      </a:r>
                      <a:r>
                        <a:rPr lang="fi-FI" sz="1400" b="0" i="0" u="none" strike="noStrike" dirty="0" err="1">
                          <a:solidFill>
                            <a:srgbClr val="000000"/>
                          </a:solidFill>
                          <a:effectLst/>
                          <a:latin typeface="+mn-lt"/>
                        </a:rPr>
                        <a:t>Imbalance</a:t>
                      </a:r>
                      <a:r>
                        <a:rPr lang="fi-FI" sz="1400" b="0" i="0" u="none" strike="noStrike" dirty="0">
                          <a:solidFill>
                            <a:srgbClr val="000000"/>
                          </a:solidFill>
                          <a:effectLst/>
                          <a:latin typeface="+mn-lt"/>
                        </a:rPr>
                        <a:t> – Preliminary </a:t>
                      </a:r>
                      <a:r>
                        <a:rPr lang="fi-FI" sz="1400" b="0" i="0" u="none" strike="noStrike" dirty="0" err="1">
                          <a:solidFill>
                            <a:srgbClr val="000000"/>
                          </a:solidFill>
                          <a:effectLst/>
                          <a:latin typeface="+mn-lt"/>
                        </a:rPr>
                        <a:t>Results</a:t>
                      </a:r>
                      <a:endParaRPr lang="fi-FI" sz="1400" b="0" i="0" u="none" strike="noStrike" dirty="0">
                        <a:solidFill>
                          <a:srgbClr val="000000"/>
                        </a:solidFill>
                        <a:effectLst/>
                        <a:latin typeface="+mn-lt"/>
                      </a:endParaRPr>
                    </a:p>
                  </a:txBody>
                  <a:tcPr marL="0" marR="0" marT="0" marB="0" anchor="b"/>
                </a:tc>
                <a:tc>
                  <a:txBody>
                    <a:bodyPr/>
                    <a:lstStyle/>
                    <a:p>
                      <a:pPr algn="l" fontAlgn="b"/>
                      <a:endParaRPr lang="fi-FI" sz="1400" b="0" i="0" u="none" strike="noStrike" dirty="0">
                        <a:solidFill>
                          <a:srgbClr val="000000"/>
                        </a:solidFill>
                        <a:effectLst/>
                        <a:latin typeface="+mn-lt"/>
                      </a:endParaRPr>
                    </a:p>
                  </a:txBody>
                  <a:tcPr marL="0" marR="0" marT="0" marB="0" anchor="b"/>
                </a:tc>
                <a:tc>
                  <a:txBody>
                    <a:bodyPr/>
                    <a:lstStyle/>
                    <a:p>
                      <a:pPr algn="l" fontAlgn="b"/>
                      <a:r>
                        <a:rPr lang="fi-FI" sz="1400" b="0" i="0" u="none" strike="noStrike" dirty="0">
                          <a:solidFill>
                            <a:srgbClr val="000000"/>
                          </a:solidFill>
                          <a:effectLst/>
                          <a:latin typeface="+mn-lt"/>
                        </a:rPr>
                        <a:t>BRP</a:t>
                      </a:r>
                    </a:p>
                  </a:txBody>
                  <a:tcPr marL="0" marR="0" marT="0" marB="0" anchor="b"/>
                </a:tc>
                <a:extLst>
                  <a:ext uri="{0D108BD9-81ED-4DB2-BD59-A6C34878D82A}">
                    <a16:rowId xmlns:a16="http://schemas.microsoft.com/office/drawing/2014/main" val="1509915857"/>
                  </a:ext>
                </a:extLst>
              </a:tr>
            </a:tbl>
          </a:graphicData>
        </a:graphic>
      </p:graphicFrame>
    </p:spTree>
    <p:extLst>
      <p:ext uri="{BB962C8B-B14F-4D97-AF65-F5344CB8AC3E}">
        <p14:creationId xmlns:p14="http://schemas.microsoft.com/office/powerpoint/2010/main" val="270244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a:t>
            </a:r>
            <a:r>
              <a:rPr lang="en-FI" sz="2400" b="1" dirty="0"/>
              <a:t>15 min</a:t>
            </a:r>
            <a:r>
              <a:rPr lang="en-US" sz="2400" b="1" dirty="0"/>
              <a:t> values on a daily basis </a:t>
            </a:r>
            <a:r>
              <a:rPr lang="en-FI" sz="2400" b="1" dirty="0"/>
              <a:t>3/</a:t>
            </a:r>
            <a:r>
              <a:rPr lang="en-US" sz="2400" b="1" dirty="0"/>
              <a:t>5</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1764134744"/>
              </p:ext>
            </p:extLst>
          </p:nvPr>
        </p:nvGraphicFramePr>
        <p:xfrm>
          <a:off x="767408" y="1268760"/>
          <a:ext cx="10712653" cy="5484444"/>
        </p:xfrm>
        <a:graphic>
          <a:graphicData uri="http://schemas.openxmlformats.org/drawingml/2006/table">
            <a:tbl>
              <a:tblPr firstRow="1" bandRow="1">
                <a:tableStyleId>{F5AB1C69-6EDB-4FF4-983F-18BD219EF322}</a:tableStyleId>
              </a:tblPr>
              <a:tblGrid>
                <a:gridCol w="3539279">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50768">
                <a:tc>
                  <a:txBody>
                    <a:bodyPr/>
                    <a:lstStyle/>
                    <a:p>
                      <a:r>
                        <a:rPr lang="fi-FI" dirty="0">
                          <a:latin typeface="+mn-lt"/>
                        </a:rPr>
                        <a:t>Data </a:t>
                      </a:r>
                      <a:r>
                        <a:rPr lang="fi-FI" dirty="0" err="1">
                          <a:latin typeface="+mn-lt"/>
                        </a:rPr>
                        <a:t>Package</a:t>
                      </a:r>
                      <a:endParaRPr lang="en-US" dirty="0">
                        <a:latin typeface="+mn-lt"/>
                      </a:endParaRPr>
                    </a:p>
                  </a:txBody>
                  <a:tcPr>
                    <a:solidFill>
                      <a:schemeClr val="tx2"/>
                    </a:solidFill>
                  </a:tcPr>
                </a:tc>
                <a:tc>
                  <a:txBody>
                    <a:bodyPr/>
                    <a:lstStyle/>
                    <a:p>
                      <a:r>
                        <a:rPr lang="fi-FI" dirty="0" err="1">
                          <a:latin typeface="+mn-lt"/>
                        </a:rPr>
                        <a:t>Description</a:t>
                      </a:r>
                      <a:endParaRPr lang="en-US" dirty="0">
                        <a:latin typeface="+mn-lt"/>
                      </a:endParaRPr>
                    </a:p>
                  </a:txBody>
                  <a:tcPr>
                    <a:solidFill>
                      <a:schemeClr val="tx2"/>
                    </a:solidFill>
                  </a:tcPr>
                </a:tc>
                <a:tc>
                  <a:txBody>
                    <a:bodyPr/>
                    <a:lstStyle/>
                    <a:p>
                      <a:r>
                        <a:rPr lang="fi-FI" dirty="0">
                          <a:latin typeface="+mn-lt"/>
                        </a:rPr>
                        <a:t>MP </a:t>
                      </a:r>
                      <a:r>
                        <a:rPr lang="fi-FI" dirty="0" err="1">
                          <a:latin typeface="+mn-lt"/>
                        </a:rPr>
                        <a:t>Role</a:t>
                      </a:r>
                      <a:endParaRPr lang="en-US" dirty="0">
                        <a:latin typeface="+mn-lt"/>
                      </a:endParaRPr>
                    </a:p>
                  </a:txBody>
                  <a:tcPr>
                    <a:solidFill>
                      <a:schemeClr val="tx2"/>
                    </a:solidFill>
                  </a:tcPr>
                </a:tc>
                <a:extLst>
                  <a:ext uri="{0D108BD9-81ED-4DB2-BD59-A6C34878D82A}">
                    <a16:rowId xmlns:a16="http://schemas.microsoft.com/office/drawing/2014/main" val="2328631084"/>
                  </a:ext>
                </a:extLst>
              </a:tr>
              <a:tr h="300306">
                <a:tc>
                  <a:txBody>
                    <a:bodyPr/>
                    <a:lstStyle/>
                    <a:p>
                      <a:pPr algn="l" fontAlgn="b"/>
                      <a:r>
                        <a:rPr lang="fi-FI" sz="1200" b="0" i="0" u="none" strike="noStrike" dirty="0">
                          <a:solidFill>
                            <a:srgbClr val="000000"/>
                          </a:solidFill>
                          <a:effectLst/>
                          <a:latin typeface="+mn-lt"/>
                        </a:rPr>
                        <a:t>MGA Exchange </a:t>
                      </a:r>
                      <a:r>
                        <a:rPr lang="fi-FI" sz="1200" b="0" i="0" u="none" strike="noStrike" dirty="0" err="1">
                          <a:solidFill>
                            <a:srgbClr val="000000"/>
                          </a:solidFill>
                          <a:effectLst/>
                          <a:latin typeface="+mn-lt"/>
                        </a:rPr>
                        <a:t>Final</a:t>
                      </a:r>
                      <a:r>
                        <a:rPr lang="fi-FI" sz="1200" b="0" i="0" u="none" strike="noStrike" dirty="0">
                          <a:solidFill>
                            <a:srgbClr val="000000"/>
                          </a:solidFill>
                          <a:effectLst/>
                          <a:latin typeface="+mn-lt"/>
                        </a:rPr>
                        <a:t> </a:t>
                      </a:r>
                      <a:r>
                        <a:rPr lang="fi-FI" sz="1200" b="0" i="0" u="none" strike="noStrike" dirty="0" err="1">
                          <a:solidFill>
                            <a:srgbClr val="000000"/>
                          </a:solidFill>
                          <a:effectLst/>
                          <a:latin typeface="+mn-lt"/>
                        </a:rPr>
                        <a:t>Confirmation</a:t>
                      </a:r>
                      <a:r>
                        <a:rPr lang="fi-FI" sz="1200" b="0" i="0" u="none" strike="noStrike" dirty="0">
                          <a:solidFill>
                            <a:srgbClr val="000000"/>
                          </a:solidFill>
                          <a:effectLst/>
                          <a:latin typeface="+mn-lt"/>
                        </a:rPr>
                        <a:t> Report</a:t>
                      </a:r>
                    </a:p>
                  </a:txBody>
                  <a:tcPr marL="0" marR="0" marT="0" marB="0" anchor="b"/>
                </a:tc>
                <a:tc>
                  <a:txBody>
                    <a:bodyPr/>
                    <a:lstStyle/>
                    <a:p>
                      <a:pPr algn="l" fontAlgn="b"/>
                      <a:endParaRPr lang="fi-FI" sz="1200" b="0" i="0" u="none" strike="noStrike" dirty="0">
                        <a:solidFill>
                          <a:srgbClr val="000000"/>
                        </a:solidFill>
                        <a:effectLst/>
                        <a:latin typeface="+mn-lt"/>
                      </a:endParaRPr>
                    </a:p>
                  </a:txBody>
                  <a:tcPr marL="0" marR="0" marT="0" marB="0" anchor="b"/>
                </a:tc>
                <a:tc>
                  <a:txBody>
                    <a:bodyPr/>
                    <a:lstStyle/>
                    <a:p>
                      <a:pPr algn="l" fontAlgn="b"/>
                      <a:r>
                        <a:rPr lang="fi-FI" sz="1200" b="0" i="0" u="none" strike="noStrike" dirty="0">
                          <a:solidFill>
                            <a:srgbClr val="000000"/>
                          </a:solidFill>
                          <a:effectLst/>
                          <a:latin typeface="+mn-lt"/>
                        </a:rPr>
                        <a:t>DSO</a:t>
                      </a:r>
                    </a:p>
                  </a:txBody>
                  <a:tcPr marL="0" marR="0" marT="0" marB="0" anchor="b"/>
                </a:tc>
                <a:extLst>
                  <a:ext uri="{0D108BD9-81ED-4DB2-BD59-A6C34878D82A}">
                    <a16:rowId xmlns:a16="http://schemas.microsoft.com/office/drawing/2014/main" val="2640643044"/>
                  </a:ext>
                </a:extLst>
              </a:tr>
              <a:tr h="300306">
                <a:tc>
                  <a:txBody>
                    <a:bodyPr/>
                    <a:lstStyle/>
                    <a:p>
                      <a:pPr algn="l" fontAlgn="b"/>
                      <a:r>
                        <a:rPr lang="fi-FI" sz="1200" b="0" i="0" u="none" strike="noStrike">
                          <a:solidFill>
                            <a:srgbClr val="000000"/>
                          </a:solidFill>
                          <a:effectLst/>
                          <a:latin typeface="+mn-lt"/>
                        </a:rPr>
                        <a:t>MGA Exchange Intermediate Confirmation Report</a:t>
                      </a:r>
                    </a:p>
                  </a:txBody>
                  <a:tcPr marL="0" marR="0" marT="0" marB="0" anchor="b"/>
                </a:tc>
                <a:tc>
                  <a:txBody>
                    <a:bodyPr/>
                    <a:lstStyle/>
                    <a:p>
                      <a:pPr algn="l" fontAlgn="b"/>
                      <a:endParaRPr lang="fi-FI" sz="1200" b="0" i="0" u="none" strike="noStrike">
                        <a:solidFill>
                          <a:srgbClr val="000000"/>
                        </a:solidFill>
                        <a:effectLst/>
                        <a:latin typeface="+mn-lt"/>
                      </a:endParaRPr>
                    </a:p>
                  </a:txBody>
                  <a:tcPr marL="0" marR="0" marT="0" marB="0" anchor="b"/>
                </a:tc>
                <a:tc>
                  <a:txBody>
                    <a:bodyPr/>
                    <a:lstStyle/>
                    <a:p>
                      <a:pPr algn="l" fontAlgn="b"/>
                      <a:r>
                        <a:rPr lang="fi-FI" sz="1200" b="0" i="0" u="none" strike="noStrike">
                          <a:solidFill>
                            <a:srgbClr val="000000"/>
                          </a:solidFill>
                          <a:effectLst/>
                          <a:latin typeface="+mn-lt"/>
                        </a:rPr>
                        <a:t>DSO</a:t>
                      </a:r>
                    </a:p>
                  </a:txBody>
                  <a:tcPr marL="0" marR="0" marT="0" marB="0" anchor="b"/>
                </a:tc>
                <a:extLst>
                  <a:ext uri="{0D108BD9-81ED-4DB2-BD59-A6C34878D82A}">
                    <a16:rowId xmlns:a16="http://schemas.microsoft.com/office/drawing/2014/main" val="1406642515"/>
                  </a:ext>
                </a:extLst>
              </a:tr>
              <a:tr h="300306">
                <a:tc>
                  <a:txBody>
                    <a:bodyPr/>
                    <a:lstStyle/>
                    <a:p>
                      <a:pPr algn="l" fontAlgn="b"/>
                      <a:r>
                        <a:rPr lang="en-US" sz="1200" b="0" i="0" u="none" strike="noStrike" dirty="0">
                          <a:solidFill>
                            <a:srgbClr val="000000"/>
                          </a:solidFill>
                          <a:effectLst/>
                          <a:latin typeface="+mn-lt"/>
                        </a:rPr>
                        <a:t>Imbalance prices per Market Balance Area (MBA)</a:t>
                      </a:r>
                    </a:p>
                  </a:txBody>
                  <a:tcPr marL="0" marR="0" marT="0" marB="0" anchor="b"/>
                </a:tc>
                <a:tc>
                  <a:txBody>
                    <a:bodyPr/>
                    <a:lstStyle/>
                    <a:p>
                      <a:pPr algn="l" fontAlgn="b"/>
                      <a:r>
                        <a:rPr lang="en-US" sz="1200" b="0" i="0" u="none" strike="noStrike" dirty="0">
                          <a:solidFill>
                            <a:srgbClr val="000000"/>
                          </a:solidFill>
                          <a:effectLst/>
                          <a:latin typeface="+mn-lt"/>
                        </a:rPr>
                        <a:t>Production and consumption imbalance prices per MBA</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567696935"/>
                  </a:ext>
                </a:extLst>
              </a:tr>
              <a:tr h="300306">
                <a:tc>
                  <a:txBody>
                    <a:bodyPr/>
                    <a:lstStyle/>
                    <a:p>
                      <a:pPr algn="l" fontAlgn="b"/>
                      <a:r>
                        <a:rPr lang="fr-FR" sz="1200" b="0" i="0" u="none" strike="noStrike">
                          <a:solidFill>
                            <a:srgbClr val="000000"/>
                          </a:solidFill>
                          <a:effectLst/>
                          <a:latin typeface="+mn-lt"/>
                        </a:rPr>
                        <a:t>Production per production unit (PU) (evening)</a:t>
                      </a:r>
                    </a:p>
                  </a:txBody>
                  <a:tcPr marL="0" marR="0" marT="0" marB="0" anchor="b"/>
                </a:tc>
                <a:tc>
                  <a:txBody>
                    <a:bodyPr/>
                    <a:lstStyle/>
                    <a:p>
                      <a:pPr algn="l" fontAlgn="b"/>
                      <a:r>
                        <a:rPr lang="en-US" sz="1200" b="0" i="0" u="none" strike="noStrike">
                          <a:solidFill>
                            <a:srgbClr val="000000"/>
                          </a:solidFill>
                          <a:effectLst/>
                          <a:latin typeface="+mn-lt"/>
                        </a:rPr>
                        <a:t>All productions per production unit under BRP's balance responsibility</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278448551"/>
                  </a:ext>
                </a:extLst>
              </a:tr>
              <a:tr h="300306">
                <a:tc>
                  <a:txBody>
                    <a:bodyPr/>
                    <a:lstStyle/>
                    <a:p>
                      <a:pPr algn="l" fontAlgn="b"/>
                      <a:r>
                        <a:rPr lang="fr-FR" sz="1200" b="0" i="0" u="none" strike="noStrike">
                          <a:solidFill>
                            <a:srgbClr val="000000"/>
                          </a:solidFill>
                          <a:effectLst/>
                          <a:latin typeface="+mn-lt"/>
                        </a:rPr>
                        <a:t>Production per production unit (PU)</a:t>
                      </a:r>
                    </a:p>
                  </a:txBody>
                  <a:tcPr marL="0" marR="0" marT="0" marB="0" anchor="b"/>
                </a:tc>
                <a:tc>
                  <a:txBody>
                    <a:bodyPr/>
                    <a:lstStyle/>
                    <a:p>
                      <a:pPr algn="l" fontAlgn="b"/>
                      <a:r>
                        <a:rPr lang="en-US" sz="1200" b="0" i="0" u="none" strike="noStrike">
                          <a:solidFill>
                            <a:srgbClr val="000000"/>
                          </a:solidFill>
                          <a:effectLst/>
                          <a:latin typeface="+mn-lt"/>
                        </a:rPr>
                        <a:t>All productions per production unit under BRP's balance responsibility</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1985844078"/>
                  </a:ext>
                </a:extLst>
              </a:tr>
              <a:tr h="300306">
                <a:tc>
                  <a:txBody>
                    <a:bodyPr/>
                    <a:lstStyle/>
                    <a:p>
                      <a:pPr algn="l" fontAlgn="b"/>
                      <a:r>
                        <a:rPr lang="fr-FR" sz="1200" b="0" i="0" u="none" strike="noStrike">
                          <a:solidFill>
                            <a:srgbClr val="000000"/>
                          </a:solidFill>
                          <a:effectLst/>
                          <a:latin typeface="+mn-lt"/>
                        </a:rPr>
                        <a:t>Production per production unit (PU)</a:t>
                      </a:r>
                    </a:p>
                  </a:txBody>
                  <a:tcPr marL="0" marR="0" marT="0" marB="0" anchor="b"/>
                </a:tc>
                <a:tc>
                  <a:txBody>
                    <a:bodyPr/>
                    <a:lstStyle/>
                    <a:p>
                      <a:pPr algn="l" fontAlgn="b"/>
                      <a:r>
                        <a:rPr lang="fi-FI" sz="1200" b="0" i="0" u="none" strike="noStrike">
                          <a:solidFill>
                            <a:srgbClr val="000000"/>
                          </a:solidFill>
                          <a:effectLst/>
                          <a:latin typeface="+mn-lt"/>
                        </a:rPr>
                        <a:t>All DSO's productions per production unit (PU)</a:t>
                      </a:r>
                    </a:p>
                  </a:txBody>
                  <a:tcPr marL="0" marR="0" marT="0" marB="0" anchor="b"/>
                </a:tc>
                <a:tc>
                  <a:txBody>
                    <a:bodyPr/>
                    <a:lstStyle/>
                    <a:p>
                      <a:pPr algn="l" fontAlgn="b"/>
                      <a:r>
                        <a:rPr lang="fi-FI" sz="1200" b="0" i="0" u="none" strike="noStrike">
                          <a:solidFill>
                            <a:srgbClr val="000000"/>
                          </a:solidFill>
                          <a:effectLst/>
                          <a:latin typeface="+mn-lt"/>
                        </a:rPr>
                        <a:t>DSO</a:t>
                      </a:r>
                    </a:p>
                  </a:txBody>
                  <a:tcPr marL="0" marR="0" marT="0" marB="0" anchor="b"/>
                </a:tc>
                <a:extLst>
                  <a:ext uri="{0D108BD9-81ED-4DB2-BD59-A6C34878D82A}">
                    <a16:rowId xmlns:a16="http://schemas.microsoft.com/office/drawing/2014/main" val="3635569119"/>
                  </a:ext>
                </a:extLst>
              </a:tr>
              <a:tr h="300306">
                <a:tc>
                  <a:txBody>
                    <a:bodyPr/>
                    <a:lstStyle/>
                    <a:p>
                      <a:pPr algn="l" fontAlgn="b"/>
                      <a:r>
                        <a:rPr lang="en-US" sz="1200" b="0" i="0" u="none" strike="noStrike">
                          <a:solidFill>
                            <a:srgbClr val="000000"/>
                          </a:solidFill>
                          <a:effectLst/>
                          <a:latin typeface="+mn-lt"/>
                        </a:rPr>
                        <a:t>Production plan per BRP and RO</a:t>
                      </a:r>
                    </a:p>
                  </a:txBody>
                  <a:tcPr marL="0" marR="0" marT="0" marB="0" anchor="b"/>
                </a:tc>
                <a:tc>
                  <a:txBody>
                    <a:bodyPr/>
                    <a:lstStyle/>
                    <a:p>
                      <a:pPr algn="l" fontAlgn="b"/>
                      <a:r>
                        <a:rPr lang="en-US" sz="1200" b="0" i="0" u="none" strike="noStrike">
                          <a:solidFill>
                            <a:srgbClr val="000000"/>
                          </a:solidFill>
                          <a:effectLst/>
                          <a:latin typeface="+mn-lt"/>
                        </a:rPr>
                        <a:t>All BRP's production plans per RO</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075297439"/>
                  </a:ext>
                </a:extLst>
              </a:tr>
              <a:tr h="300306">
                <a:tc>
                  <a:txBody>
                    <a:bodyPr/>
                    <a:lstStyle/>
                    <a:p>
                      <a:pPr algn="l" fontAlgn="b"/>
                      <a:r>
                        <a:rPr lang="fi-FI" sz="1200" b="0" i="0" u="none" strike="noStrike" dirty="0">
                          <a:solidFill>
                            <a:srgbClr val="000000"/>
                          </a:solidFill>
                          <a:effectLst/>
                          <a:latin typeface="+mn-lt"/>
                        </a:rPr>
                        <a:t>PX Market </a:t>
                      </a:r>
                      <a:r>
                        <a:rPr lang="fi-FI" sz="1200" b="0" i="0" u="none" strike="noStrike" dirty="0" err="1">
                          <a:solidFill>
                            <a:srgbClr val="000000"/>
                          </a:solidFill>
                          <a:effectLst/>
                          <a:latin typeface="+mn-lt"/>
                        </a:rPr>
                        <a:t>Flow</a:t>
                      </a:r>
                      <a:r>
                        <a:rPr lang="fi-FI" sz="1200" b="0" i="0" u="none" strike="noStrike" dirty="0">
                          <a:solidFill>
                            <a:srgbClr val="000000"/>
                          </a:solidFill>
                          <a:effectLst/>
                          <a:latin typeface="+mn-lt"/>
                        </a:rPr>
                        <a:t> TSO</a:t>
                      </a:r>
                    </a:p>
                  </a:txBody>
                  <a:tcPr marL="0" marR="0" marT="0" marB="0" anchor="b"/>
                </a:tc>
                <a:tc>
                  <a:txBody>
                    <a:bodyPr/>
                    <a:lstStyle/>
                    <a:p>
                      <a:pPr algn="l" fontAlgn="b"/>
                      <a:r>
                        <a:rPr lang="en-US" sz="1200" b="0" i="0" u="none" strike="noStrike">
                          <a:solidFill>
                            <a:srgbClr val="000000"/>
                          </a:solidFill>
                          <a:effectLst/>
                          <a:latin typeface="+mn-lt"/>
                        </a:rPr>
                        <a:t>PX Market Flows reported by NEMOs</a:t>
                      </a:r>
                    </a:p>
                  </a:txBody>
                  <a:tcPr marL="0" marR="0" marT="0" marB="0" anchor="b"/>
                </a:tc>
                <a:tc>
                  <a:txBody>
                    <a:bodyPr/>
                    <a:lstStyle/>
                    <a:p>
                      <a:pPr algn="l" fontAlgn="b"/>
                      <a:r>
                        <a:rPr lang="fi-FI" sz="1200" b="0" i="0" u="none" strike="noStrike">
                          <a:solidFill>
                            <a:srgbClr val="000000"/>
                          </a:solidFill>
                          <a:effectLst/>
                          <a:latin typeface="+mn-lt"/>
                        </a:rPr>
                        <a:t>TSO</a:t>
                      </a:r>
                    </a:p>
                  </a:txBody>
                  <a:tcPr marL="0" marR="0" marT="0" marB="0" anchor="b"/>
                </a:tc>
                <a:extLst>
                  <a:ext uri="{0D108BD9-81ED-4DB2-BD59-A6C34878D82A}">
                    <a16:rowId xmlns:a16="http://schemas.microsoft.com/office/drawing/2014/main" val="3010561138"/>
                  </a:ext>
                </a:extLst>
              </a:tr>
              <a:tr h="300306">
                <a:tc>
                  <a:txBody>
                    <a:bodyPr/>
                    <a:lstStyle/>
                    <a:p>
                      <a:pPr algn="l" fontAlgn="b"/>
                      <a:r>
                        <a:rPr lang="en-US" sz="1200" b="0" i="0" u="none" strike="noStrike">
                          <a:solidFill>
                            <a:srgbClr val="000000"/>
                          </a:solidFill>
                          <a:effectLst/>
                          <a:latin typeface="+mn-lt"/>
                        </a:rPr>
                        <a:t>PX Market Flow TSO 2</a:t>
                      </a:r>
                    </a:p>
                  </a:txBody>
                  <a:tcPr marL="0" marR="0" marT="0" marB="0" anchor="b"/>
                </a:tc>
                <a:tc>
                  <a:txBody>
                    <a:bodyPr/>
                    <a:lstStyle/>
                    <a:p>
                      <a:pPr algn="l" fontAlgn="b"/>
                      <a:r>
                        <a:rPr lang="en-US" sz="1200" b="0" i="0" u="none" strike="noStrike">
                          <a:solidFill>
                            <a:srgbClr val="000000"/>
                          </a:solidFill>
                          <a:effectLst/>
                          <a:latin typeface="+mn-lt"/>
                        </a:rPr>
                        <a:t>PX Market Flows reported by NEMOs</a:t>
                      </a:r>
                    </a:p>
                  </a:txBody>
                  <a:tcPr marL="0" marR="0" marT="0" marB="0" anchor="b"/>
                </a:tc>
                <a:tc>
                  <a:txBody>
                    <a:bodyPr/>
                    <a:lstStyle/>
                    <a:p>
                      <a:pPr algn="l" fontAlgn="b"/>
                      <a:r>
                        <a:rPr lang="fi-FI" sz="1200" b="0" i="0" u="none" strike="noStrike">
                          <a:solidFill>
                            <a:srgbClr val="000000"/>
                          </a:solidFill>
                          <a:effectLst/>
                          <a:latin typeface="+mn-lt"/>
                        </a:rPr>
                        <a:t>TSO</a:t>
                      </a:r>
                    </a:p>
                  </a:txBody>
                  <a:tcPr marL="0" marR="0" marT="0" marB="0" anchor="b"/>
                </a:tc>
                <a:extLst>
                  <a:ext uri="{0D108BD9-81ED-4DB2-BD59-A6C34878D82A}">
                    <a16:rowId xmlns:a16="http://schemas.microsoft.com/office/drawing/2014/main" val="2564691341"/>
                  </a:ext>
                </a:extLst>
              </a:tr>
              <a:tr h="300306">
                <a:tc>
                  <a:txBody>
                    <a:bodyPr/>
                    <a:lstStyle/>
                    <a:p>
                      <a:pPr algn="l" fontAlgn="b"/>
                      <a:r>
                        <a:rPr lang="fi-FI" sz="1200" b="0" i="0" u="none" strike="noStrike">
                          <a:solidFill>
                            <a:srgbClr val="000000"/>
                          </a:solidFill>
                          <a:effectLst/>
                          <a:latin typeface="+mn-lt"/>
                        </a:rPr>
                        <a:t>PX Trades - Day-ahead</a:t>
                      </a:r>
                    </a:p>
                  </a:txBody>
                  <a:tcPr marL="0" marR="0" marT="0" marB="0" anchor="b"/>
                </a:tc>
                <a:tc>
                  <a:txBody>
                    <a:bodyPr/>
                    <a:lstStyle/>
                    <a:p>
                      <a:pPr algn="l" fontAlgn="b"/>
                      <a:r>
                        <a:rPr lang="fi-FI" sz="1200" b="0" i="0" u="none" strike="noStrike">
                          <a:solidFill>
                            <a:srgbClr val="000000"/>
                          </a:solidFill>
                          <a:effectLst/>
                          <a:latin typeface="+mn-lt"/>
                        </a:rPr>
                        <a:t>PX Trades - Day-ahead</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1761489318"/>
                  </a:ext>
                </a:extLst>
              </a:tr>
              <a:tr h="300306">
                <a:tc>
                  <a:txBody>
                    <a:bodyPr/>
                    <a:lstStyle/>
                    <a:p>
                      <a:pPr algn="l" fontAlgn="b"/>
                      <a:r>
                        <a:rPr lang="fi-FI" sz="1200" b="0" i="0" u="none" strike="noStrike">
                          <a:solidFill>
                            <a:srgbClr val="000000"/>
                          </a:solidFill>
                          <a:effectLst/>
                          <a:latin typeface="+mn-lt"/>
                        </a:rPr>
                        <a:t>PX Trades - Day-ahead (NSL)</a:t>
                      </a:r>
                    </a:p>
                  </a:txBody>
                  <a:tcPr marL="0" marR="0" marT="0" marB="0" anchor="b"/>
                </a:tc>
                <a:tc>
                  <a:txBody>
                    <a:bodyPr/>
                    <a:lstStyle/>
                    <a:p>
                      <a:pPr algn="l" fontAlgn="b"/>
                      <a:r>
                        <a:rPr lang="fi-FI" sz="1200" b="0" i="0" u="none" strike="noStrike" dirty="0">
                          <a:solidFill>
                            <a:srgbClr val="000000"/>
                          </a:solidFill>
                          <a:effectLst/>
                          <a:latin typeface="+mn-lt"/>
                        </a:rPr>
                        <a:t>PX </a:t>
                      </a:r>
                      <a:r>
                        <a:rPr lang="fi-FI" sz="1200" b="0" i="0" u="none" strike="noStrike" dirty="0" err="1">
                          <a:solidFill>
                            <a:srgbClr val="000000"/>
                          </a:solidFill>
                          <a:effectLst/>
                          <a:latin typeface="+mn-lt"/>
                        </a:rPr>
                        <a:t>Trades</a:t>
                      </a:r>
                      <a:r>
                        <a:rPr lang="fi-FI" sz="1200" b="0" i="0" u="none" strike="noStrike" dirty="0">
                          <a:solidFill>
                            <a:srgbClr val="000000"/>
                          </a:solidFill>
                          <a:effectLst/>
                          <a:latin typeface="+mn-lt"/>
                        </a:rPr>
                        <a:t> - Day-</a:t>
                      </a:r>
                      <a:r>
                        <a:rPr lang="fi-FI" sz="1200" b="0" i="0" u="none" strike="noStrike" dirty="0" err="1">
                          <a:solidFill>
                            <a:srgbClr val="000000"/>
                          </a:solidFill>
                          <a:effectLst/>
                          <a:latin typeface="+mn-lt"/>
                        </a:rPr>
                        <a:t>ahead</a:t>
                      </a:r>
                      <a:r>
                        <a:rPr lang="fi-FI" sz="1200" b="0" i="0" u="none" strike="noStrike" dirty="0">
                          <a:solidFill>
                            <a:srgbClr val="000000"/>
                          </a:solidFill>
                          <a:effectLst/>
                          <a:latin typeface="+mn-lt"/>
                        </a:rPr>
                        <a:t> (NSL)</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768791243"/>
                  </a:ext>
                </a:extLst>
              </a:tr>
              <a:tr h="300306">
                <a:tc>
                  <a:txBody>
                    <a:bodyPr/>
                    <a:lstStyle/>
                    <a:p>
                      <a:pPr algn="l" fontAlgn="b"/>
                      <a:r>
                        <a:rPr lang="fi-FI" sz="1200" b="0" i="0" u="none" strike="noStrike">
                          <a:solidFill>
                            <a:srgbClr val="000000"/>
                          </a:solidFill>
                          <a:effectLst/>
                          <a:latin typeface="+mn-lt"/>
                        </a:rPr>
                        <a:t>PX Trades - Intraday</a:t>
                      </a:r>
                    </a:p>
                  </a:txBody>
                  <a:tcPr marL="0" marR="0" marT="0" marB="0" anchor="b"/>
                </a:tc>
                <a:tc>
                  <a:txBody>
                    <a:bodyPr/>
                    <a:lstStyle/>
                    <a:p>
                      <a:pPr algn="l" fontAlgn="b"/>
                      <a:r>
                        <a:rPr lang="fi-FI" sz="1200" b="0" i="0" u="none" strike="noStrike">
                          <a:solidFill>
                            <a:srgbClr val="000000"/>
                          </a:solidFill>
                          <a:effectLst/>
                          <a:latin typeface="+mn-lt"/>
                        </a:rPr>
                        <a:t>PX Trades - Intraday</a:t>
                      </a:r>
                    </a:p>
                  </a:txBody>
                  <a:tcPr marL="0" marR="0" marT="0" marB="0" anchor="b"/>
                </a:tc>
                <a:tc>
                  <a:txBody>
                    <a:bodyPr/>
                    <a:lstStyle/>
                    <a:p>
                      <a:pPr algn="l" fontAlgn="b"/>
                      <a:r>
                        <a:rPr lang="fi-FI" sz="1200" b="0" i="0" u="none" strike="noStrike">
                          <a:solidFill>
                            <a:srgbClr val="000000"/>
                          </a:solidFill>
                          <a:effectLst/>
                          <a:latin typeface="+mn-lt"/>
                        </a:rPr>
                        <a:t>BRP</a:t>
                      </a:r>
                    </a:p>
                  </a:txBody>
                  <a:tcPr marL="0" marR="0" marT="0" marB="0" anchor="b"/>
                </a:tc>
                <a:extLst>
                  <a:ext uri="{0D108BD9-81ED-4DB2-BD59-A6C34878D82A}">
                    <a16:rowId xmlns:a16="http://schemas.microsoft.com/office/drawing/2014/main" val="3455136901"/>
                  </a:ext>
                </a:extLst>
              </a:tr>
              <a:tr h="350768">
                <a:tc>
                  <a:txBody>
                    <a:bodyPr/>
                    <a:lstStyle/>
                    <a:p>
                      <a:pPr algn="l" fontAlgn="b"/>
                      <a:r>
                        <a:rPr lang="en-US" sz="1200" b="0" i="0" u="none" strike="noStrike">
                          <a:solidFill>
                            <a:srgbClr val="000000"/>
                          </a:solidFill>
                          <a:effectLst/>
                          <a:latin typeface="+mn-lt"/>
                        </a:rPr>
                        <a:t>Secondary Frequency Restoration Reserves (FRR)</a:t>
                      </a:r>
                    </a:p>
                  </a:txBody>
                  <a:tcPr marL="0" marR="0" marT="0" marB="0" anchor="b"/>
                </a:tc>
                <a:tc>
                  <a:txBody>
                    <a:bodyPr/>
                    <a:lstStyle/>
                    <a:p>
                      <a:pPr algn="l" fontAlgn="b"/>
                      <a:r>
                        <a:rPr lang="en-US" sz="1200" b="0" i="0" u="none" strike="noStrike">
                          <a:solidFill>
                            <a:srgbClr val="000000"/>
                          </a:solidFill>
                          <a:effectLst/>
                          <a:latin typeface="+mn-lt"/>
                        </a:rPr>
                        <a:t>All BSP's activated reserves of type FRR-A (Frequency Restoration Reserve - Automatic). FRR-A is an automatic reserve, activated continuously by the frequency.</a:t>
                      </a:r>
                    </a:p>
                  </a:txBody>
                  <a:tcPr marL="0" marR="0" marT="0" marB="0" anchor="b"/>
                </a:tc>
                <a:tc>
                  <a:txBody>
                    <a:bodyPr/>
                    <a:lstStyle/>
                    <a:p>
                      <a:pPr algn="l" fontAlgn="b"/>
                      <a:r>
                        <a:rPr lang="fi-FI" sz="1200" b="0" i="0" u="none" strike="noStrike">
                          <a:solidFill>
                            <a:srgbClr val="000000"/>
                          </a:solidFill>
                          <a:effectLst/>
                          <a:latin typeface="+mn-lt"/>
                        </a:rPr>
                        <a:t>BSP</a:t>
                      </a:r>
                    </a:p>
                  </a:txBody>
                  <a:tcPr marL="0" marR="0" marT="0" marB="0" anchor="b"/>
                </a:tc>
                <a:extLst>
                  <a:ext uri="{0D108BD9-81ED-4DB2-BD59-A6C34878D82A}">
                    <a16:rowId xmlns:a16="http://schemas.microsoft.com/office/drawing/2014/main" val="3974082002"/>
                  </a:ext>
                </a:extLst>
              </a:tr>
              <a:tr h="300306">
                <a:tc>
                  <a:txBody>
                    <a:bodyPr/>
                    <a:lstStyle/>
                    <a:p>
                      <a:pPr algn="l" fontAlgn="b"/>
                      <a:r>
                        <a:rPr lang="fi-FI" sz="1200" b="0" i="0" u="none" strike="noStrike">
                          <a:solidFill>
                            <a:srgbClr val="000000"/>
                          </a:solidFill>
                          <a:effectLst/>
                          <a:latin typeface="+mn-lt"/>
                        </a:rPr>
                        <a:t>Tertiary Replacement Reserves (RR)</a:t>
                      </a:r>
                    </a:p>
                  </a:txBody>
                  <a:tcPr marL="0" marR="0" marT="0" marB="0" anchor="b"/>
                </a:tc>
                <a:tc>
                  <a:txBody>
                    <a:bodyPr/>
                    <a:lstStyle/>
                    <a:p>
                      <a:pPr algn="l" fontAlgn="b"/>
                      <a:r>
                        <a:rPr lang="en-US" sz="1200" b="0" i="0" u="none" strike="noStrike" dirty="0">
                          <a:solidFill>
                            <a:srgbClr val="000000"/>
                          </a:solidFill>
                          <a:effectLst/>
                          <a:latin typeface="+mn-lt"/>
                        </a:rPr>
                        <a:t>All BSP's activated reserves of type RR (Tertiary Control)</a:t>
                      </a:r>
                      <a:r>
                        <a:rPr lang="en-FI" sz="1200" b="0" i="0" u="none" strike="noStrike" dirty="0">
                          <a:solidFill>
                            <a:srgbClr val="000000"/>
                          </a:solidFill>
                          <a:effectLst/>
                          <a:latin typeface="+mn-lt"/>
                        </a:rPr>
                        <a:t> e.g. </a:t>
                      </a:r>
                      <a:r>
                        <a:rPr lang="fi-FI" sz="1200" b="0" i="0" u="none" strike="noStrike" dirty="0">
                          <a:solidFill>
                            <a:srgbClr val="000000"/>
                          </a:solidFill>
                          <a:effectLst/>
                          <a:latin typeface="+mn-lt"/>
                        </a:rPr>
                        <a:t>FRR-M</a:t>
                      </a:r>
                      <a:r>
                        <a:rPr lang="en-FI" sz="1200" b="0" i="0" u="none" strike="noStrike" dirty="0">
                          <a:solidFill>
                            <a:srgbClr val="000000"/>
                          </a:solidFill>
                          <a:effectLst/>
                          <a:latin typeface="+mn-lt"/>
                        </a:rPr>
                        <a:t> reserves</a:t>
                      </a:r>
                      <a:endParaRPr lang="en-US" sz="1200" b="0" i="0" u="none" strike="noStrike" dirty="0">
                        <a:solidFill>
                          <a:srgbClr val="000000"/>
                        </a:solidFill>
                        <a:effectLst/>
                        <a:latin typeface="+mn-lt"/>
                      </a:endParaRPr>
                    </a:p>
                  </a:txBody>
                  <a:tcPr marL="0" marR="0" marT="0" marB="0" anchor="b"/>
                </a:tc>
                <a:tc>
                  <a:txBody>
                    <a:bodyPr/>
                    <a:lstStyle/>
                    <a:p>
                      <a:pPr algn="l" fontAlgn="b"/>
                      <a:r>
                        <a:rPr lang="fi-FI" sz="1200" b="0" i="0" u="none" strike="noStrike">
                          <a:solidFill>
                            <a:srgbClr val="000000"/>
                          </a:solidFill>
                          <a:effectLst/>
                          <a:latin typeface="+mn-lt"/>
                        </a:rPr>
                        <a:t>BSP</a:t>
                      </a:r>
                    </a:p>
                  </a:txBody>
                  <a:tcPr marL="0" marR="0" marT="0" marB="0" anchor="b"/>
                </a:tc>
                <a:extLst>
                  <a:ext uri="{0D108BD9-81ED-4DB2-BD59-A6C34878D82A}">
                    <a16:rowId xmlns:a16="http://schemas.microsoft.com/office/drawing/2014/main" val="2934893181"/>
                  </a:ext>
                </a:extLst>
              </a:tr>
              <a:tr h="350768">
                <a:tc>
                  <a:txBody>
                    <a:bodyPr/>
                    <a:lstStyle/>
                    <a:p>
                      <a:pPr algn="l" fontAlgn="b"/>
                      <a:r>
                        <a:rPr lang="en-US" sz="1200" b="0" i="0" u="none" strike="noStrike">
                          <a:solidFill>
                            <a:srgbClr val="000000"/>
                          </a:solidFill>
                          <a:effectLst/>
                          <a:latin typeface="+mn-lt"/>
                        </a:rPr>
                        <a:t>Primary Frequency Containment Reserves (FCR)</a:t>
                      </a:r>
                    </a:p>
                  </a:txBody>
                  <a:tcPr marL="0" marR="0" marT="0" marB="0" anchor="b"/>
                </a:tc>
                <a:tc>
                  <a:txBody>
                    <a:bodyPr/>
                    <a:lstStyle/>
                    <a:p>
                      <a:pPr algn="l" fontAlgn="b"/>
                      <a:r>
                        <a:rPr lang="en-US" sz="1200" b="0" i="0" u="none" strike="noStrike" dirty="0">
                          <a:solidFill>
                            <a:srgbClr val="000000"/>
                          </a:solidFill>
                          <a:effectLst/>
                          <a:latin typeface="+mn-lt"/>
                        </a:rPr>
                        <a:t>All BSP's activated reserves of type FCR (Frequency Containment Reserve). </a:t>
                      </a:r>
                      <a:r>
                        <a:rPr lang="en-US" sz="1200" b="0" i="0" u="none" strike="noStrike">
                          <a:solidFill>
                            <a:srgbClr val="000000"/>
                          </a:solidFill>
                          <a:effectLst/>
                          <a:latin typeface="+mn-lt"/>
                        </a:rPr>
                        <a:t>FCR is an automatic and momentarily regulation, to adjust the physical balance in the power system.</a:t>
                      </a:r>
                    </a:p>
                  </a:txBody>
                  <a:tcPr marL="0" marR="0" marT="0" marB="0" anchor="b"/>
                </a:tc>
                <a:tc>
                  <a:txBody>
                    <a:bodyPr/>
                    <a:lstStyle/>
                    <a:p>
                      <a:pPr algn="l" fontAlgn="b"/>
                      <a:r>
                        <a:rPr lang="fi-FI" sz="1200" b="0" i="0" u="none" strike="noStrike">
                          <a:solidFill>
                            <a:srgbClr val="000000"/>
                          </a:solidFill>
                          <a:effectLst/>
                          <a:latin typeface="+mn-lt"/>
                        </a:rPr>
                        <a:t>BSP</a:t>
                      </a:r>
                    </a:p>
                  </a:txBody>
                  <a:tcPr marL="0" marR="0" marT="0" marB="0" anchor="b"/>
                </a:tc>
                <a:extLst>
                  <a:ext uri="{0D108BD9-81ED-4DB2-BD59-A6C34878D82A}">
                    <a16:rowId xmlns:a16="http://schemas.microsoft.com/office/drawing/2014/main" val="2425375785"/>
                  </a:ext>
                </a:extLst>
              </a:tr>
              <a:tr h="300306">
                <a:tc>
                  <a:txBody>
                    <a:bodyPr/>
                    <a:lstStyle/>
                    <a:p>
                      <a:pPr algn="l" fontAlgn="b"/>
                      <a:r>
                        <a:rPr lang="en-US" sz="1200" b="0" i="0" u="none" strike="noStrike" dirty="0">
                          <a:solidFill>
                            <a:srgbClr val="000000"/>
                          </a:solidFill>
                          <a:effectLst/>
                          <a:latin typeface="+mn-lt"/>
                        </a:rPr>
                        <a:t>Imbalance prices per Market Balance Area (MBA)</a:t>
                      </a:r>
                    </a:p>
                  </a:txBody>
                  <a:tcPr marL="0" marR="0" marT="0" marB="0" anchor="b"/>
                </a:tc>
                <a:tc>
                  <a:txBody>
                    <a:bodyPr/>
                    <a:lstStyle/>
                    <a:p>
                      <a:pPr algn="l" fontAlgn="b"/>
                      <a:r>
                        <a:rPr lang="en-US" sz="1200" b="0" i="0" u="none" strike="noStrike" dirty="0">
                          <a:solidFill>
                            <a:srgbClr val="000000"/>
                          </a:solidFill>
                          <a:effectLst/>
                          <a:latin typeface="+mn-lt"/>
                        </a:rPr>
                        <a:t>Production and Consumption imbalance prices per MBA</a:t>
                      </a:r>
                    </a:p>
                  </a:txBody>
                  <a:tcPr marL="0" marR="0" marT="0" marB="0" anchor="b"/>
                </a:tc>
                <a:tc>
                  <a:txBody>
                    <a:bodyPr/>
                    <a:lstStyle/>
                    <a:p>
                      <a:pPr algn="l" fontAlgn="b"/>
                      <a:r>
                        <a:rPr lang="fi-FI" sz="1200" b="0" i="0" u="none" strike="noStrike" dirty="0">
                          <a:solidFill>
                            <a:srgbClr val="000000"/>
                          </a:solidFill>
                          <a:effectLst/>
                          <a:latin typeface="+mn-lt"/>
                        </a:rPr>
                        <a:t>BSP</a:t>
                      </a:r>
                    </a:p>
                  </a:txBody>
                  <a:tcPr marL="0" marR="0" marT="0" marB="0" anchor="b"/>
                </a:tc>
                <a:extLst>
                  <a:ext uri="{0D108BD9-81ED-4DB2-BD59-A6C34878D82A}">
                    <a16:rowId xmlns:a16="http://schemas.microsoft.com/office/drawing/2014/main" val="1509915857"/>
                  </a:ext>
                </a:extLst>
              </a:tr>
            </a:tbl>
          </a:graphicData>
        </a:graphic>
      </p:graphicFrame>
    </p:spTree>
    <p:extLst>
      <p:ext uri="{BB962C8B-B14F-4D97-AF65-F5344CB8AC3E}">
        <p14:creationId xmlns:p14="http://schemas.microsoft.com/office/powerpoint/2010/main" val="1407419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4187"/>
            <a:ext cx="10726433" cy="1325563"/>
          </a:xfrm>
        </p:spPr>
        <p:txBody>
          <a:bodyPr>
            <a:normAutofit/>
          </a:bodyPr>
          <a:lstStyle/>
          <a:p>
            <a:r>
              <a:rPr lang="en-US" sz="2400" b="1" dirty="0"/>
              <a:t>Specific data packages; </a:t>
            </a:r>
            <a:r>
              <a:rPr lang="en-FI" sz="2400" b="1" dirty="0"/>
              <a:t>15 min</a:t>
            </a:r>
            <a:r>
              <a:rPr lang="en-US" sz="2400" b="1" dirty="0"/>
              <a:t> values on a daily basis </a:t>
            </a:r>
            <a:r>
              <a:rPr lang="en-FI" sz="2400" b="1" dirty="0"/>
              <a:t>4/</a:t>
            </a:r>
            <a:r>
              <a:rPr lang="en-US" sz="2400" b="1" dirty="0"/>
              <a:t>5</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4289301760"/>
              </p:ext>
            </p:extLst>
          </p:nvPr>
        </p:nvGraphicFramePr>
        <p:xfrm>
          <a:off x="720860" y="908720"/>
          <a:ext cx="10760061" cy="5561968"/>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50768">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00306">
                <a:tc>
                  <a:txBody>
                    <a:bodyPr/>
                    <a:lstStyle/>
                    <a:p>
                      <a:pPr algn="l" fontAlgn="b"/>
                      <a:r>
                        <a:rPr lang="fi-FI" sz="1200" b="0" i="0" u="none" strike="noStrike" dirty="0" err="1">
                          <a:solidFill>
                            <a:srgbClr val="000000"/>
                          </a:solidFill>
                          <a:effectLst/>
                          <a:latin typeface="Calibri" panose="020F0502020204030204" pitchFamily="34" charset="0"/>
                        </a:rPr>
                        <a:t>Load</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Profile</a:t>
                      </a:r>
                      <a:r>
                        <a:rPr lang="fi-FI" sz="1200" b="0" i="0" u="none" strike="noStrike" dirty="0">
                          <a:solidFill>
                            <a:srgbClr val="000000"/>
                          </a:solidFill>
                          <a:effectLst/>
                          <a:latin typeface="Calibri" panose="020F0502020204030204" pitchFamily="34" charset="0"/>
                        </a:rPr>
                        <a:t> per MGA</a:t>
                      </a: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System </a:t>
                      </a:r>
                      <a:r>
                        <a:rPr lang="fi-FI" sz="1200" b="0" i="0" u="none" strike="noStrike" dirty="0" err="1">
                          <a:solidFill>
                            <a:srgbClr val="000000"/>
                          </a:solidFill>
                          <a:effectLst/>
                          <a:latin typeface="Calibri" panose="020F0502020204030204" pitchFamily="34" charset="0"/>
                        </a:rPr>
                        <a:t>selects</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all</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MGAs</a:t>
                      </a:r>
                      <a:r>
                        <a:rPr lang="fi-FI" sz="1200" b="0" i="0" u="none" strike="noStrike" dirty="0">
                          <a:solidFill>
                            <a:srgbClr val="000000"/>
                          </a:solidFill>
                          <a:effectLst/>
                          <a:latin typeface="Calibri" panose="020F0502020204030204" pitchFamily="34" charset="0"/>
                        </a:rPr>
                        <a:t> in </a:t>
                      </a:r>
                      <a:r>
                        <a:rPr lang="fi-FI" sz="1200" b="0" i="0" u="none" strike="noStrike" dirty="0" err="1">
                          <a:solidFill>
                            <a:srgbClr val="000000"/>
                          </a:solidFill>
                          <a:effectLst/>
                          <a:latin typeface="Calibri" panose="020F0502020204030204" pitchFamily="34" charset="0"/>
                        </a:rPr>
                        <a:t>Sweden</a:t>
                      </a:r>
                      <a:r>
                        <a:rPr lang="fi-FI" sz="1200" b="0" i="0" u="none" strike="noStrike" dirty="0">
                          <a:solidFill>
                            <a:srgbClr val="000000"/>
                          </a:solidFill>
                          <a:effectLst/>
                          <a:latin typeface="Calibri" panose="020F0502020204030204" pitchFamily="34" charset="0"/>
                        </a:rPr>
                        <a:t>.</a:t>
                      </a:r>
                    </a:p>
                  </a:txBody>
                  <a:tcPr marL="0" marR="0" marT="0" marB="0" anchor="b"/>
                </a:tc>
                <a:tc>
                  <a:txBody>
                    <a:bodyPr/>
                    <a:lstStyle/>
                    <a:p>
                      <a:pPr algn="l" fontAlgn="ctr"/>
                      <a:r>
                        <a:rPr lang="fi-FI" sz="1000" b="0" i="0" u="none" strike="noStrike" dirty="0">
                          <a:solidFill>
                            <a:srgbClr val="000000"/>
                          </a:solidFill>
                          <a:effectLst/>
                          <a:latin typeface="Arial" panose="020B0604020202020204" pitchFamily="34" charset="0"/>
                        </a:rPr>
                        <a:t>BRP</a:t>
                      </a:r>
                    </a:p>
                  </a:txBody>
                  <a:tcPr marL="6350" marR="6350" marT="6350" anchor="ctr"/>
                </a:tc>
                <a:extLst>
                  <a:ext uri="{0D108BD9-81ED-4DB2-BD59-A6C34878D82A}">
                    <a16:rowId xmlns:a16="http://schemas.microsoft.com/office/drawing/2014/main" val="2640643044"/>
                  </a:ext>
                </a:extLst>
              </a:tr>
              <a:tr h="300306">
                <a:tc>
                  <a:txBody>
                    <a:bodyPr/>
                    <a:lstStyle/>
                    <a:p>
                      <a:pPr algn="l" fontAlgn="ctr"/>
                      <a:r>
                        <a:rPr lang="fi-FI" sz="1200" b="0" i="0" u="none" strike="noStrike" dirty="0" err="1">
                          <a:solidFill>
                            <a:srgbClr val="000000"/>
                          </a:solidFill>
                          <a:effectLst/>
                          <a:latin typeface="Calibri" panose="020F0502020204030204" pitchFamily="34" charset="0"/>
                        </a:rPr>
                        <a:t>Load</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Profile</a:t>
                      </a:r>
                      <a:r>
                        <a:rPr lang="fi-FI" sz="1200" b="0" i="0" u="none" strike="noStrike" dirty="0">
                          <a:solidFill>
                            <a:srgbClr val="000000"/>
                          </a:solidFill>
                          <a:effectLst/>
                          <a:latin typeface="Calibri" panose="020F0502020204030204" pitchFamily="34" charset="0"/>
                        </a:rPr>
                        <a:t> per MGA</a:t>
                      </a:r>
                    </a:p>
                  </a:txBody>
                  <a:tcPr marL="6350" marR="6350" marT="6350" anchor="ctr"/>
                </a:tc>
                <a:tc>
                  <a:txBody>
                    <a:bodyPr/>
                    <a:lstStyle/>
                    <a:p>
                      <a:pPr algn="l" fontAlgn="b"/>
                      <a:r>
                        <a:rPr lang="fi-FI" sz="1200" b="0" i="0" u="none" strike="noStrike" dirty="0">
                          <a:solidFill>
                            <a:srgbClr val="000000"/>
                          </a:solidFill>
                          <a:effectLst/>
                          <a:latin typeface="Calibri" panose="020F0502020204030204" pitchFamily="34" charset="0"/>
                        </a:rPr>
                        <a:t>System </a:t>
                      </a:r>
                      <a:r>
                        <a:rPr lang="fi-FI" sz="1200" b="0" i="0" u="none" strike="noStrike" dirty="0" err="1">
                          <a:solidFill>
                            <a:srgbClr val="000000"/>
                          </a:solidFill>
                          <a:effectLst/>
                          <a:latin typeface="Calibri" panose="020F0502020204030204" pitchFamily="34" charset="0"/>
                        </a:rPr>
                        <a:t>selects</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all</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MGAs</a:t>
                      </a:r>
                      <a:r>
                        <a:rPr lang="fi-FI" sz="1200" b="0" i="0" u="none" strike="noStrike" dirty="0">
                          <a:solidFill>
                            <a:srgbClr val="000000"/>
                          </a:solidFill>
                          <a:effectLst/>
                          <a:latin typeface="Calibri" panose="020F0502020204030204" pitchFamily="34" charset="0"/>
                        </a:rPr>
                        <a:t> in </a:t>
                      </a:r>
                      <a:r>
                        <a:rPr lang="fi-FI" sz="1200" b="0" i="0" u="none" strike="noStrike" dirty="0" err="1">
                          <a:solidFill>
                            <a:srgbClr val="000000"/>
                          </a:solidFill>
                          <a:effectLst/>
                          <a:latin typeface="Calibri" panose="020F0502020204030204" pitchFamily="34" charset="0"/>
                        </a:rPr>
                        <a:t>Sweden</a:t>
                      </a:r>
                      <a:r>
                        <a:rPr lang="fi-FI" sz="1200" b="0" i="0" u="none" strike="noStrike" dirty="0">
                          <a:solidFill>
                            <a:srgbClr val="000000"/>
                          </a:solidFill>
                          <a:effectLst/>
                          <a:latin typeface="Calibri" panose="020F0502020204030204" pitchFamily="34" charset="0"/>
                        </a:rPr>
                        <a:t>.</a:t>
                      </a: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DSO</a:t>
                      </a:r>
                    </a:p>
                  </a:txBody>
                  <a:tcPr marL="0" marR="0" marT="0" marB="0" anchor="b"/>
                </a:tc>
                <a:extLst>
                  <a:ext uri="{0D108BD9-81ED-4DB2-BD59-A6C34878D82A}">
                    <a16:rowId xmlns:a16="http://schemas.microsoft.com/office/drawing/2014/main" val="1406642515"/>
                  </a:ext>
                </a:extLst>
              </a:tr>
              <a:tr h="300306">
                <a:tc>
                  <a:txBody>
                    <a:bodyPr/>
                    <a:lstStyle/>
                    <a:p>
                      <a:pPr algn="l" fontAlgn="ctr"/>
                      <a:r>
                        <a:rPr lang="en-US" sz="1200" b="0" i="0" u="none" strike="noStrike" dirty="0">
                          <a:solidFill>
                            <a:srgbClr val="000000"/>
                          </a:solidFill>
                          <a:effectLst/>
                          <a:highlight>
                            <a:srgbClr val="DCE6F1"/>
                          </a:highlight>
                          <a:latin typeface="Calibri" panose="020F0502020204030204" pitchFamily="34" charset="0"/>
                        </a:rPr>
                        <a:t>Load Profile per own MGA</a:t>
                      </a:r>
                    </a:p>
                  </a:txBody>
                  <a:tcPr marL="6350" marR="6350" marT="6350" anchor="ctr"/>
                </a:tc>
                <a:tc>
                  <a:txBody>
                    <a:bodyPr/>
                    <a:lstStyle/>
                    <a:p>
                      <a:pPr algn="l" fontAlgn="b"/>
                      <a:r>
                        <a:rPr lang="en-FI" sz="1200" b="0" i="0" u="none" strike="noStrike" dirty="0">
                          <a:solidFill>
                            <a:srgbClr val="000000"/>
                          </a:solidFill>
                          <a:effectLst/>
                          <a:latin typeface="Calibri" panose="020F0502020204030204" pitchFamily="34" charset="0"/>
                        </a:rPr>
                        <a:t>Load </a:t>
                      </a:r>
                      <a:r>
                        <a:rPr lang="en-US" sz="1200" b="0" i="0" u="none" strike="noStrike" dirty="0">
                          <a:solidFill>
                            <a:srgbClr val="000000"/>
                          </a:solidFill>
                          <a:effectLst/>
                          <a:latin typeface="Calibri" panose="020F0502020204030204" pitchFamily="34" charset="0"/>
                        </a:rPr>
                        <a:t>profiles for MGAs related to DSO. Defined by MGA-DSO relation.</a:t>
                      </a: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DSO</a:t>
                      </a:r>
                    </a:p>
                  </a:txBody>
                  <a:tcPr marL="0" marR="0" marT="0" marB="0" anchor="b"/>
                </a:tc>
                <a:extLst>
                  <a:ext uri="{0D108BD9-81ED-4DB2-BD59-A6C34878D82A}">
                    <a16:rowId xmlns:a16="http://schemas.microsoft.com/office/drawing/2014/main" val="3567696935"/>
                  </a:ext>
                </a:extLst>
              </a:tr>
              <a:tr h="300306">
                <a:tc>
                  <a:txBody>
                    <a:bodyPr/>
                    <a:lstStyle/>
                    <a:p>
                      <a:pPr algn="l" fontAlgn="ctr"/>
                      <a:r>
                        <a:rPr lang="en-US" sz="1200" b="0" i="0" u="none" strike="noStrike" dirty="0">
                          <a:solidFill>
                            <a:srgbClr val="000000"/>
                          </a:solidFill>
                          <a:effectLst/>
                          <a:latin typeface="Calibri" panose="020F0502020204030204" pitchFamily="34" charset="0"/>
                        </a:rPr>
                        <a:t>Load Profile per own MGA</a:t>
                      </a:r>
                    </a:p>
                  </a:txBody>
                  <a:tcPr marL="6350" marR="6350" marT="6350" anchor="ctr"/>
                </a:tc>
                <a:tc>
                  <a:txBody>
                    <a:bodyPr/>
                    <a:lstStyle/>
                    <a:p>
                      <a:pPr algn="l" fontAlgn="b"/>
                      <a:r>
                        <a:rPr lang="en-FI" sz="1200" b="0" i="0" u="none" strike="noStrike" dirty="0">
                          <a:solidFill>
                            <a:srgbClr val="000000"/>
                          </a:solidFill>
                          <a:effectLst/>
                          <a:latin typeface="Calibri" panose="020F0502020204030204" pitchFamily="34" charset="0"/>
                        </a:rPr>
                        <a:t>L</a:t>
                      </a:r>
                      <a:r>
                        <a:rPr lang="en-US" sz="1200" b="0" i="0" u="none" strike="noStrike" dirty="0" err="1">
                          <a:solidFill>
                            <a:srgbClr val="000000"/>
                          </a:solidFill>
                          <a:effectLst/>
                          <a:latin typeface="Calibri" panose="020F0502020204030204" pitchFamily="34" charset="0"/>
                        </a:rPr>
                        <a:t>oad</a:t>
                      </a:r>
                      <a:r>
                        <a:rPr lang="en-US" sz="1200" b="0" i="0" u="none" strike="noStrike" dirty="0">
                          <a:solidFill>
                            <a:srgbClr val="000000"/>
                          </a:solidFill>
                          <a:effectLst/>
                          <a:latin typeface="Calibri" panose="020F0502020204030204" pitchFamily="34" charset="0"/>
                        </a:rPr>
                        <a:t> profiles for MGAs where BRP has existing </a:t>
                      </a:r>
                      <a:r>
                        <a:rPr lang="en-US" sz="1200" b="0" i="0" u="none" strike="noStrike" dirty="0" err="1">
                          <a:solidFill>
                            <a:srgbClr val="000000"/>
                          </a:solidFill>
                          <a:effectLst/>
                          <a:latin typeface="Calibri" panose="020F0502020204030204" pitchFamily="34" charset="0"/>
                        </a:rPr>
                        <a:t>Loadshare</a:t>
                      </a:r>
                      <a:r>
                        <a:rPr lang="en-US" sz="1200" b="0" i="0" u="none" strike="noStrike" dirty="0">
                          <a:solidFill>
                            <a:srgbClr val="000000"/>
                          </a:solidFill>
                          <a:effectLst/>
                          <a:latin typeface="Calibri" panose="020F0502020204030204" pitchFamily="34" charset="0"/>
                        </a:rPr>
                        <a:t> MEC. BRP is </a:t>
                      </a:r>
                      <a:r>
                        <a:rPr lang="en-US" sz="1200" b="0" i="0" u="none" strike="noStrike" dirty="0" err="1">
                          <a:solidFill>
                            <a:srgbClr val="000000"/>
                          </a:solidFill>
                          <a:effectLst/>
                          <a:latin typeface="Calibri" panose="020F0502020204030204" pitchFamily="34" charset="0"/>
                        </a:rPr>
                        <a:t>Loadshare</a:t>
                      </a:r>
                      <a:r>
                        <a:rPr lang="en-US" sz="1200" b="0" i="0" u="none" strike="noStrike" dirty="0">
                          <a:solidFill>
                            <a:srgbClr val="000000"/>
                          </a:solidFill>
                          <a:effectLst/>
                          <a:latin typeface="Calibri" panose="020F0502020204030204" pitchFamily="34" charset="0"/>
                        </a:rPr>
                        <a:t> MEC attribute.</a:t>
                      </a: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278448551"/>
                  </a:ext>
                </a:extLst>
              </a:tr>
              <a:tr h="300306">
                <a:tc>
                  <a:txBody>
                    <a:bodyPr/>
                    <a:lstStyle/>
                    <a:p>
                      <a:pPr algn="l" fontAlgn="b"/>
                      <a:r>
                        <a:rPr lang="it-IT" sz="1200" b="0" i="0" u="none" strike="noStrike" dirty="0">
                          <a:solidFill>
                            <a:srgbClr val="000000"/>
                          </a:solidFill>
                          <a:effectLst/>
                          <a:latin typeface="Calibri" panose="020F0502020204030204" pitchFamily="34" charset="0"/>
                        </a:rPr>
                        <a:t>Load Profile per MBA per BRP</a:t>
                      </a:r>
                      <a:endParaRPr lang="fr-FR"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FI" sz="1200" b="0" i="0" u="none" strike="noStrike" dirty="0">
                          <a:solidFill>
                            <a:srgbClr val="000000"/>
                          </a:solidFill>
                          <a:effectLst/>
                          <a:latin typeface="Calibri" panose="020F0502020204030204" pitchFamily="34" charset="0"/>
                        </a:rPr>
                        <a:t>A</a:t>
                      </a:r>
                      <a:r>
                        <a:rPr lang="en-US" sz="1200" b="0" i="0" u="none" strike="noStrike" dirty="0" err="1">
                          <a:solidFill>
                            <a:srgbClr val="000000"/>
                          </a:solidFill>
                          <a:effectLst/>
                          <a:latin typeface="Calibri" panose="020F0502020204030204" pitchFamily="34" charset="0"/>
                        </a:rPr>
                        <a:t>ggregated</a:t>
                      </a:r>
                      <a:r>
                        <a:rPr lang="en-US" sz="1200" b="0" i="0" u="none" strike="noStrike" dirty="0">
                          <a:solidFill>
                            <a:srgbClr val="000000"/>
                          </a:solidFill>
                          <a:effectLst/>
                          <a:latin typeface="Calibri" panose="020F0502020204030204" pitchFamily="34" charset="0"/>
                        </a:rPr>
                        <a:t> Load Profiles per MBA per BRP.</a:t>
                      </a:r>
                    </a:p>
                  </a:txBody>
                  <a:tcPr marL="0" marR="0" marT="0" marB="0" anchor="b"/>
                </a:tc>
                <a:tc>
                  <a:txBody>
                    <a:bodyPr/>
                    <a:lstStyle/>
                    <a:p>
                      <a:pPr algn="l" fontAlgn="b"/>
                      <a:r>
                        <a:rPr lang="fi-FI" sz="1200" b="0" i="0" u="none" strike="noStrike">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1985844078"/>
                  </a:ext>
                </a:extLst>
              </a:tr>
              <a:tr h="300306">
                <a:tc>
                  <a:txBody>
                    <a:bodyPr/>
                    <a:lstStyle/>
                    <a:p>
                      <a:pPr algn="l" fontAlgn="b"/>
                      <a:r>
                        <a:rPr lang="fr-FR" sz="1200" b="0" i="0" u="none" strike="noStrike" dirty="0" err="1">
                          <a:solidFill>
                            <a:srgbClr val="000000"/>
                          </a:solidFill>
                          <a:effectLst/>
                          <a:latin typeface="Calibri" panose="020F0502020204030204" pitchFamily="34" charset="0"/>
                        </a:rPr>
                        <a:t>Profiled</a:t>
                      </a:r>
                      <a:r>
                        <a:rPr lang="fr-FR" sz="1200" b="0" i="0" u="none" strike="noStrike" dirty="0">
                          <a:solidFill>
                            <a:srgbClr val="000000"/>
                          </a:solidFill>
                          <a:effectLst/>
                          <a:latin typeface="Calibri" panose="020F0502020204030204" pitchFamily="34" charset="0"/>
                        </a:rPr>
                        <a:t> </a:t>
                      </a:r>
                      <a:r>
                        <a:rPr lang="fr-FR" sz="1200" b="0" i="0" u="none" strike="noStrike" dirty="0" err="1">
                          <a:solidFill>
                            <a:srgbClr val="000000"/>
                          </a:solidFill>
                          <a:effectLst/>
                          <a:latin typeface="Calibri" panose="020F0502020204030204" pitchFamily="34" charset="0"/>
                        </a:rPr>
                        <a:t>Consumption</a:t>
                      </a:r>
                      <a:r>
                        <a:rPr lang="fr-FR" sz="1200" b="0" i="0" u="none" strike="noStrike" dirty="0">
                          <a:solidFill>
                            <a:srgbClr val="000000"/>
                          </a:solidFill>
                          <a:effectLst/>
                          <a:latin typeface="Calibri" panose="020F0502020204030204" pitchFamily="34" charset="0"/>
                        </a:rPr>
                        <a:t> per MGA per BRP</a:t>
                      </a:r>
                    </a:p>
                  </a:txBody>
                  <a:tcPr marL="0" marR="0" marT="0" marB="0" anchor="b"/>
                </a:tc>
                <a:tc>
                  <a:txBody>
                    <a:bodyPr/>
                    <a:lstStyle/>
                    <a:p>
                      <a:pPr algn="l" fontAlgn="b"/>
                      <a:r>
                        <a:rPr lang="en-US" sz="1200" b="0" i="0" u="none" strike="noStrike" dirty="0">
                          <a:solidFill>
                            <a:srgbClr val="000000"/>
                          </a:solidFill>
                          <a:effectLst/>
                          <a:latin typeface="Calibri" panose="020F0502020204030204" pitchFamily="34" charset="0"/>
                        </a:rPr>
                        <a:t>Profiled Consumption per MGA per BRP. BRP is a Consumption MEC attribute. General and Losses (if there are any) Consumption are displayed as separate value.</a:t>
                      </a:r>
                      <a:r>
                        <a:rPr lang="en-FI" sz="1200" b="0" i="0" u="none" strike="noStrike" dirty="0">
                          <a:solidFill>
                            <a:srgbClr val="000000"/>
                          </a:solidFill>
                          <a:effectLst/>
                          <a:latin typeface="Calibri" panose="020F0502020204030204" pitchFamily="34" charset="0"/>
                        </a:rPr>
                        <a:t> Month aggregation.</a:t>
                      </a:r>
                      <a:endParaRPr lang="fi-FI"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FI" sz="1200" b="0" i="0" u="none" strike="noStrike" dirty="0">
                          <a:solidFill>
                            <a:srgbClr val="000000"/>
                          </a:solidFill>
                          <a:effectLst/>
                          <a:latin typeface="Calibri" panose="020F0502020204030204" pitchFamily="34" charset="0"/>
                        </a:rPr>
                        <a:t>BRP</a:t>
                      </a:r>
                      <a:endParaRPr lang="fi-FI"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5569119"/>
                  </a:ext>
                </a:extLst>
              </a:tr>
              <a:tr h="300306">
                <a:tc>
                  <a:txBody>
                    <a:bodyPr/>
                    <a:lstStyle/>
                    <a:p>
                      <a:pPr algn="l" fontAlgn="b"/>
                      <a:r>
                        <a:rPr lang="en-US" sz="1200" b="0" i="0" u="none" strike="noStrike" dirty="0">
                          <a:solidFill>
                            <a:srgbClr val="000000"/>
                          </a:solidFill>
                          <a:effectLst/>
                          <a:latin typeface="Calibri" panose="020F0502020204030204" pitchFamily="34" charset="0"/>
                        </a:rPr>
                        <a:t>Preliminary </a:t>
                      </a:r>
                      <a:r>
                        <a:rPr lang="en-US" sz="1200" b="0" i="0" u="none" strike="noStrike" dirty="0" err="1">
                          <a:solidFill>
                            <a:srgbClr val="000000"/>
                          </a:solidFill>
                          <a:effectLst/>
                          <a:latin typeface="Calibri" panose="020F0502020204030204" pitchFamily="34" charset="0"/>
                        </a:rPr>
                        <a:t>Loadshare</a:t>
                      </a:r>
                      <a:r>
                        <a:rPr lang="en-US" sz="1200" b="0" i="0" u="none" strike="noStrike" dirty="0">
                          <a:solidFill>
                            <a:srgbClr val="000000"/>
                          </a:solidFill>
                          <a:effectLst/>
                          <a:latin typeface="Calibri" panose="020F0502020204030204" pitchFamily="34" charset="0"/>
                        </a:rPr>
                        <a:t> per MGA per BRP per Type</a:t>
                      </a:r>
                    </a:p>
                  </a:txBody>
                  <a:tcPr marL="0" marR="0" marT="0" marB="0" anchor="b"/>
                </a:tc>
                <a:tc>
                  <a:txBody>
                    <a:bodyPr/>
                    <a:lstStyle/>
                    <a:p>
                      <a:pPr algn="l" fontAlgn="b"/>
                      <a:r>
                        <a:rPr lang="en-US" sz="1200" b="0" i="0" kern="1200" dirty="0" err="1">
                          <a:solidFill>
                            <a:schemeClr val="dk1"/>
                          </a:solidFill>
                          <a:effectLst/>
                          <a:latin typeface="Calibri" panose="020F0502020204030204" pitchFamily="34" charset="0"/>
                          <a:ea typeface="+mn-ea"/>
                          <a:cs typeface="Calibri" panose="020F0502020204030204" pitchFamily="34" charset="0"/>
                        </a:rPr>
                        <a:t>Loadshares</a:t>
                      </a:r>
                      <a:r>
                        <a:rPr lang="en-US" sz="1200" b="0" i="0" kern="1200" dirty="0">
                          <a:solidFill>
                            <a:schemeClr val="dk1"/>
                          </a:solidFill>
                          <a:effectLst/>
                          <a:latin typeface="Calibri" panose="020F0502020204030204" pitchFamily="34" charset="0"/>
                          <a:ea typeface="+mn-ea"/>
                          <a:cs typeface="Calibri" panose="020F0502020204030204" pitchFamily="34" charset="0"/>
                        </a:rPr>
                        <a:t> reported for BRP. General and Losses (if there are any) </a:t>
                      </a:r>
                      <a:r>
                        <a:rPr lang="en-US" sz="1200" b="0" i="0" kern="1200" dirty="0" err="1">
                          <a:solidFill>
                            <a:schemeClr val="dk1"/>
                          </a:solidFill>
                          <a:effectLst/>
                          <a:latin typeface="Calibri" panose="020F0502020204030204" pitchFamily="34" charset="0"/>
                          <a:ea typeface="+mn-ea"/>
                          <a:cs typeface="Calibri" panose="020F0502020204030204" pitchFamily="34" charset="0"/>
                        </a:rPr>
                        <a:t>Loadshares</a:t>
                      </a:r>
                      <a:r>
                        <a:rPr lang="en-US" sz="1200" b="0" i="0" kern="1200" dirty="0">
                          <a:solidFill>
                            <a:schemeClr val="dk1"/>
                          </a:solidFill>
                          <a:effectLst/>
                          <a:latin typeface="Calibri" panose="020F0502020204030204" pitchFamily="34" charset="0"/>
                          <a:ea typeface="+mn-ea"/>
                          <a:cs typeface="Calibri" panose="020F0502020204030204" pitchFamily="34" charset="0"/>
                        </a:rPr>
                        <a:t> are displayed as separate value.</a:t>
                      </a:r>
                      <a:r>
                        <a:rPr lang="en-FI" sz="1200" b="0" i="0" kern="1200" dirty="0">
                          <a:solidFill>
                            <a:schemeClr val="dk1"/>
                          </a:solidFill>
                          <a:effectLst/>
                          <a:latin typeface="Calibri" panose="020F0502020204030204" pitchFamily="34" charset="0"/>
                          <a:ea typeface="+mn-ea"/>
                          <a:cs typeface="Calibri" panose="020F0502020204030204" pitchFamily="34" charset="0"/>
                        </a:rPr>
                        <a:t> Month aggregation</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l" fontAlgn="b"/>
                      <a:r>
                        <a:rPr lang="fi-FI" sz="1200" b="0" i="0" u="none" strike="noStrike">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3075297439"/>
                  </a:ext>
                </a:extLst>
              </a:tr>
              <a:tr h="300306">
                <a:tc>
                  <a:txBody>
                    <a:bodyPr/>
                    <a:lstStyle/>
                    <a:p>
                      <a:pPr algn="l" fontAlgn="ctr"/>
                      <a:r>
                        <a:rPr lang="en-US" sz="1200" b="0" i="0" u="none" strike="noStrike" dirty="0">
                          <a:solidFill>
                            <a:srgbClr val="000000"/>
                          </a:solidFill>
                          <a:effectLst/>
                          <a:highlight>
                            <a:srgbClr val="DCE6F1"/>
                          </a:highlight>
                          <a:latin typeface="Calibri" panose="020F0502020204030204" pitchFamily="34" charset="0"/>
                        </a:rPr>
                        <a:t>Final </a:t>
                      </a:r>
                      <a:r>
                        <a:rPr lang="en-US" sz="1200" b="0" i="0" u="none" strike="noStrike" dirty="0" err="1">
                          <a:solidFill>
                            <a:srgbClr val="000000"/>
                          </a:solidFill>
                          <a:effectLst/>
                          <a:highlight>
                            <a:srgbClr val="DCE6F1"/>
                          </a:highlight>
                          <a:latin typeface="Calibri" panose="020F0502020204030204" pitchFamily="34" charset="0"/>
                        </a:rPr>
                        <a:t>Loadshare</a:t>
                      </a:r>
                      <a:r>
                        <a:rPr lang="en-US" sz="1200" b="0" i="0" u="none" strike="noStrike" dirty="0">
                          <a:solidFill>
                            <a:srgbClr val="000000"/>
                          </a:solidFill>
                          <a:effectLst/>
                          <a:highlight>
                            <a:srgbClr val="DCE6F1"/>
                          </a:highlight>
                          <a:latin typeface="Calibri" panose="020F0502020204030204" pitchFamily="34" charset="0"/>
                        </a:rPr>
                        <a:t> per MGA per BRP per type</a:t>
                      </a:r>
                    </a:p>
                  </a:txBody>
                  <a:tcPr marL="6350" marR="6350" marT="6350" anchor="ctr"/>
                </a:tc>
                <a:tc>
                  <a:txBody>
                    <a:bodyPr/>
                    <a:lstStyle/>
                    <a:p>
                      <a:pPr algn="l" fontAlgn="b"/>
                      <a:r>
                        <a:rPr lang="en-US" sz="1200" b="0" i="0" u="none" strike="noStrike" dirty="0">
                          <a:solidFill>
                            <a:srgbClr val="000000"/>
                          </a:solidFill>
                          <a:effectLst/>
                          <a:latin typeface="Calibri" panose="020F0502020204030204" pitchFamily="34" charset="0"/>
                        </a:rPr>
                        <a:t>System selects Total Final </a:t>
                      </a:r>
                      <a:r>
                        <a:rPr lang="en-US" sz="1200" b="0" i="0" u="none" strike="noStrike" dirty="0" err="1">
                          <a:solidFill>
                            <a:srgbClr val="000000"/>
                          </a:solidFill>
                          <a:effectLst/>
                          <a:latin typeface="Calibri" panose="020F0502020204030204" pitchFamily="34" charset="0"/>
                        </a:rPr>
                        <a:t>Loadshares</a:t>
                      </a:r>
                      <a:r>
                        <a:rPr lang="en-US" sz="1200" b="0" i="0" u="none" strike="noStrike" dirty="0">
                          <a:solidFill>
                            <a:srgbClr val="000000"/>
                          </a:solidFill>
                          <a:effectLst/>
                          <a:latin typeface="Calibri" panose="020F0502020204030204" pitchFamily="34" charset="0"/>
                        </a:rPr>
                        <a:t> per MGA where BRP has a </a:t>
                      </a:r>
                      <a:r>
                        <a:rPr lang="en-US" sz="1200" b="0" i="0" u="none" strike="noStrike" dirty="0" err="1">
                          <a:solidFill>
                            <a:srgbClr val="000000"/>
                          </a:solidFill>
                          <a:effectLst/>
                          <a:latin typeface="Calibri" panose="020F0502020204030204" pitchFamily="34" charset="0"/>
                        </a:rPr>
                        <a:t>Loadshare</a:t>
                      </a:r>
                      <a:r>
                        <a:rPr lang="en-US" sz="1200" b="0" i="0" u="none" strike="noStrike" dirty="0">
                          <a:solidFill>
                            <a:srgbClr val="000000"/>
                          </a:solidFill>
                          <a:effectLst/>
                          <a:latin typeface="Calibri" panose="020F0502020204030204" pitchFamily="34" charset="0"/>
                        </a:rPr>
                        <a:t> MEC. BRP is </a:t>
                      </a:r>
                      <a:r>
                        <a:rPr lang="en-US" sz="1200" b="0" i="0" u="none" strike="noStrike" dirty="0" err="1">
                          <a:solidFill>
                            <a:srgbClr val="000000"/>
                          </a:solidFill>
                          <a:effectLst/>
                          <a:latin typeface="Calibri" panose="020F0502020204030204" pitchFamily="34" charset="0"/>
                        </a:rPr>
                        <a:t>Loadshare</a:t>
                      </a:r>
                      <a:r>
                        <a:rPr lang="en-US" sz="1200" b="0" i="0" u="none" strike="noStrike" dirty="0">
                          <a:solidFill>
                            <a:srgbClr val="000000"/>
                          </a:solidFill>
                          <a:effectLst/>
                          <a:latin typeface="Calibri" panose="020F0502020204030204" pitchFamily="34" charset="0"/>
                        </a:rPr>
                        <a:t> MEC attribute.</a:t>
                      </a:r>
                      <a:r>
                        <a:rPr lang="en-FI" sz="1200" b="0" i="0" u="none" strike="noStrike" dirty="0">
                          <a:solidFill>
                            <a:srgbClr val="000000"/>
                          </a:solidFill>
                          <a:effectLst/>
                          <a:latin typeface="Calibri" panose="020F0502020204030204" pitchFamily="34" charset="0"/>
                        </a:rPr>
                        <a:t> Month aggregation.</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3010561138"/>
                  </a:ext>
                </a:extLst>
              </a:tr>
              <a:tr h="300306">
                <a:tc>
                  <a:txBody>
                    <a:bodyPr/>
                    <a:lstStyle/>
                    <a:p>
                      <a:pPr algn="l" fontAlgn="ctr"/>
                      <a:r>
                        <a:rPr lang="fi-FI" sz="1200" b="0" i="0" u="none" strike="noStrike" dirty="0" err="1">
                          <a:solidFill>
                            <a:srgbClr val="000000"/>
                          </a:solidFill>
                          <a:effectLst/>
                          <a:latin typeface="Calibri" panose="020F0502020204030204" pitchFamily="34" charset="0"/>
                        </a:rPr>
                        <a:t>Profiled</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Imbalance</a:t>
                      </a:r>
                      <a:r>
                        <a:rPr lang="fi-FI" sz="1200" b="0" i="0" u="none" strike="noStrike" dirty="0">
                          <a:solidFill>
                            <a:srgbClr val="000000"/>
                          </a:solidFill>
                          <a:effectLst/>
                          <a:latin typeface="Calibri" panose="020F0502020204030204" pitchFamily="34" charset="0"/>
                        </a:rPr>
                        <a:t> per MGA</a:t>
                      </a:r>
                    </a:p>
                  </a:txBody>
                  <a:tcPr marL="6350" marR="6350" marT="6350" anchor="ctr"/>
                </a:tc>
                <a:tc>
                  <a:txBody>
                    <a:bodyPr/>
                    <a:lstStyle/>
                    <a:p>
                      <a:pPr algn="l" fontAlgn="b"/>
                      <a:r>
                        <a:rPr lang="en-US" sz="1200" b="0" i="0" u="none" strike="noStrike" dirty="0">
                          <a:solidFill>
                            <a:srgbClr val="000000"/>
                          </a:solidFill>
                          <a:effectLst/>
                          <a:latin typeface="Calibri" panose="020F0502020204030204" pitchFamily="34" charset="0"/>
                        </a:rPr>
                        <a:t>System selects BRP with Profiled Imbalance per MGA. BRP with </a:t>
                      </a:r>
                      <a:r>
                        <a:rPr lang="en-US" sz="1200" b="0" i="0" u="none" strike="noStrike" dirty="0" err="1">
                          <a:solidFill>
                            <a:srgbClr val="000000"/>
                          </a:solidFill>
                          <a:effectLst/>
                          <a:latin typeface="Calibri" panose="020F0502020204030204" pitchFamily="34" charset="0"/>
                        </a:rPr>
                        <a:t>Loadshare</a:t>
                      </a:r>
                      <a:r>
                        <a:rPr lang="en-US" sz="1200" b="0" i="0" u="none" strike="noStrike" dirty="0">
                          <a:solidFill>
                            <a:srgbClr val="000000"/>
                          </a:solidFill>
                          <a:effectLst/>
                          <a:latin typeface="Calibri" panose="020F0502020204030204" pitchFamily="34" charset="0"/>
                        </a:rPr>
                        <a:t> MEC Cons Bus Type = Losses.</a:t>
                      </a:r>
                      <a:r>
                        <a:rPr lang="en-FI" sz="1200" b="0" i="0" u="none" strike="noStrike" dirty="0">
                          <a:solidFill>
                            <a:srgbClr val="000000"/>
                          </a:solidFill>
                          <a:effectLst/>
                          <a:latin typeface="Calibri" panose="020F0502020204030204" pitchFamily="34" charset="0"/>
                        </a:rPr>
                        <a:t> Month aggregation.</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2564691341"/>
                  </a:ext>
                </a:extLst>
              </a:tr>
              <a:tr h="300306">
                <a:tc>
                  <a:txBody>
                    <a:bodyPr/>
                    <a:lstStyle/>
                    <a:p>
                      <a:pPr algn="l" fontAlgn="ctr"/>
                      <a:r>
                        <a:rPr lang="fi-FI" sz="1200" b="0" i="0" u="none" strike="noStrike" dirty="0" err="1">
                          <a:solidFill>
                            <a:srgbClr val="000000"/>
                          </a:solidFill>
                          <a:effectLst/>
                          <a:highlight>
                            <a:srgbClr val="DCE6F1"/>
                          </a:highlight>
                          <a:latin typeface="Calibri" panose="020F0502020204030204" pitchFamily="34" charset="0"/>
                        </a:rPr>
                        <a:t>Reconciliation</a:t>
                      </a:r>
                      <a:r>
                        <a:rPr lang="fi-FI" sz="1200" b="0" i="0" u="none" strike="noStrike" dirty="0">
                          <a:solidFill>
                            <a:srgbClr val="000000"/>
                          </a:solidFill>
                          <a:effectLst/>
                          <a:highlight>
                            <a:srgbClr val="DCE6F1"/>
                          </a:highlight>
                          <a:latin typeface="Calibri" panose="020F0502020204030204" pitchFamily="34" charset="0"/>
                        </a:rPr>
                        <a:t> </a:t>
                      </a:r>
                      <a:r>
                        <a:rPr lang="fi-FI" sz="1200" b="0" i="0" u="none" strike="noStrike" dirty="0" err="1">
                          <a:solidFill>
                            <a:srgbClr val="000000"/>
                          </a:solidFill>
                          <a:effectLst/>
                          <a:highlight>
                            <a:srgbClr val="DCE6F1"/>
                          </a:highlight>
                          <a:latin typeface="Calibri" panose="020F0502020204030204" pitchFamily="34" charset="0"/>
                        </a:rPr>
                        <a:t>Quantity</a:t>
                      </a:r>
                      <a:r>
                        <a:rPr lang="fi-FI" sz="1200" b="0" i="0" u="none" strike="noStrike" dirty="0">
                          <a:solidFill>
                            <a:srgbClr val="000000"/>
                          </a:solidFill>
                          <a:effectLst/>
                          <a:highlight>
                            <a:srgbClr val="DCE6F1"/>
                          </a:highlight>
                          <a:latin typeface="Calibri" panose="020F0502020204030204" pitchFamily="34" charset="0"/>
                        </a:rPr>
                        <a:t> and </a:t>
                      </a:r>
                      <a:r>
                        <a:rPr lang="fi-FI" sz="1200" b="0" i="0" u="none" strike="noStrike" dirty="0" err="1">
                          <a:solidFill>
                            <a:srgbClr val="000000"/>
                          </a:solidFill>
                          <a:effectLst/>
                          <a:highlight>
                            <a:srgbClr val="DCE6F1"/>
                          </a:highlight>
                          <a:latin typeface="Calibri" panose="020F0502020204030204" pitchFamily="34" charset="0"/>
                        </a:rPr>
                        <a:t>Amount</a:t>
                      </a:r>
                      <a:r>
                        <a:rPr lang="fi-FI" sz="1200" b="0" i="0" u="none" strike="noStrike" dirty="0">
                          <a:solidFill>
                            <a:srgbClr val="000000"/>
                          </a:solidFill>
                          <a:effectLst/>
                          <a:highlight>
                            <a:srgbClr val="DCE6F1"/>
                          </a:highlight>
                          <a:latin typeface="Calibri" panose="020F0502020204030204" pitchFamily="34" charset="0"/>
                        </a:rPr>
                        <a:t> per MGA per BRP</a:t>
                      </a:r>
                    </a:p>
                  </a:txBody>
                  <a:tcPr marL="6350" marR="6350" marT="6350" anchor="ctr"/>
                </a:tc>
                <a:tc>
                  <a:txBody>
                    <a:bodyPr/>
                    <a:lstStyle/>
                    <a:p>
                      <a:pPr algn="l" fontAlgn="b"/>
                      <a:r>
                        <a:rPr lang="fi-FI" sz="1200" b="0" i="0" u="none" strike="noStrike" dirty="0" err="1">
                          <a:solidFill>
                            <a:srgbClr val="000000"/>
                          </a:solidFill>
                          <a:effectLst/>
                          <a:latin typeface="Calibri" panose="020F0502020204030204" pitchFamily="34" charset="0"/>
                        </a:rPr>
                        <a:t>Reconciliation</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Quantity</a:t>
                      </a:r>
                      <a:r>
                        <a:rPr lang="fi-FI" sz="1200" b="0" i="0" u="none" strike="noStrike" dirty="0">
                          <a:solidFill>
                            <a:srgbClr val="000000"/>
                          </a:solidFill>
                          <a:effectLst/>
                          <a:latin typeface="Calibri" panose="020F0502020204030204" pitchFamily="34" charset="0"/>
                        </a:rPr>
                        <a:t> and </a:t>
                      </a:r>
                      <a:r>
                        <a:rPr lang="fi-FI" sz="1200" b="0" i="0" u="none" strike="noStrike" dirty="0" err="1">
                          <a:solidFill>
                            <a:srgbClr val="000000"/>
                          </a:solidFill>
                          <a:effectLst/>
                          <a:latin typeface="Calibri" panose="020F0502020204030204" pitchFamily="34" charset="0"/>
                        </a:rPr>
                        <a:t>Amount</a:t>
                      </a:r>
                      <a:r>
                        <a:rPr lang="fi-FI" sz="1200" b="0" i="0" u="none" strike="noStrike" dirty="0">
                          <a:solidFill>
                            <a:srgbClr val="000000"/>
                          </a:solidFill>
                          <a:effectLst/>
                          <a:latin typeface="Calibri" panose="020F0502020204030204" pitchFamily="34" charset="0"/>
                        </a:rPr>
                        <a:t> per MGA per BRP</a:t>
                      </a:r>
                      <a:r>
                        <a:rPr lang="en-FI" sz="1200" b="0" i="0" u="none" strike="noStrike" dirty="0">
                          <a:solidFill>
                            <a:srgbClr val="000000"/>
                          </a:solidFill>
                          <a:effectLst/>
                          <a:latin typeface="Calibri" panose="020F0502020204030204" pitchFamily="34" charset="0"/>
                        </a:rPr>
                        <a:t>, Month aggregation.</a:t>
                      </a:r>
                      <a:endParaRPr lang="fi-FI"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i-FI" sz="1200" b="0" i="0" u="none" strike="noStrike">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1761489318"/>
                  </a:ext>
                </a:extLst>
              </a:tr>
              <a:tr h="300306">
                <a:tc>
                  <a:txBody>
                    <a:bodyPr/>
                    <a:lstStyle/>
                    <a:p>
                      <a:pPr algn="l" fontAlgn="ctr"/>
                      <a:r>
                        <a:rPr lang="en-US" sz="1200" b="0" i="0" u="none" strike="noStrike" dirty="0">
                          <a:solidFill>
                            <a:srgbClr val="000000"/>
                          </a:solidFill>
                          <a:effectLst/>
                          <a:latin typeface="Calibri" panose="020F0502020204030204" pitchFamily="34" charset="0"/>
                        </a:rPr>
                        <a:t>Reconciliation Quantity and Amount per Country per BRP</a:t>
                      </a:r>
                    </a:p>
                  </a:txBody>
                  <a:tcPr marL="6350" marR="6350" marT="6350" anchor="ctr"/>
                </a:tc>
                <a:tc>
                  <a:txBody>
                    <a:bodyPr/>
                    <a:lstStyle/>
                    <a:p>
                      <a:pPr algn="l" fontAlgn="b"/>
                      <a:r>
                        <a:rPr lang="en-US" sz="1200" b="0" i="0" u="none" strike="noStrike" dirty="0">
                          <a:solidFill>
                            <a:srgbClr val="000000"/>
                          </a:solidFill>
                          <a:effectLst/>
                          <a:latin typeface="Calibri" panose="020F0502020204030204" pitchFamily="34" charset="0"/>
                        </a:rPr>
                        <a:t>DP contains BRP Reconciliation results for respective Country, calculations are per couple BRP and Country: Bought Reconciliation Quantity, Sold Reconciliation Quantity, Bought Reconciliation Amount, Sold Reconciliation Amount</a:t>
                      </a:r>
                      <a:r>
                        <a:rPr lang="en-FI" sz="1200" b="0" i="0" u="none" strike="noStrike" dirty="0">
                          <a:solidFill>
                            <a:srgbClr val="000000"/>
                          </a:solidFill>
                          <a:effectLst/>
                          <a:latin typeface="Calibri" panose="020F0502020204030204" pitchFamily="34" charset="0"/>
                        </a:rPr>
                        <a:t>, Month aggregation.</a:t>
                      </a:r>
                      <a:endParaRPr lang="fi-FI"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i-FI" sz="1200" b="0" i="0" u="none" strike="noStrike">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3768791243"/>
                  </a:ext>
                </a:extLst>
              </a:tr>
              <a:tr h="300306">
                <a:tc>
                  <a:txBody>
                    <a:bodyPr/>
                    <a:lstStyle/>
                    <a:p>
                      <a:pPr algn="l" fontAlgn="ctr"/>
                      <a:r>
                        <a:rPr lang="en-US" sz="1200" b="0" i="0" u="none" strike="noStrike" dirty="0">
                          <a:solidFill>
                            <a:srgbClr val="000000"/>
                          </a:solidFill>
                          <a:effectLst/>
                          <a:highlight>
                            <a:srgbClr val="DCE6F1"/>
                          </a:highlight>
                          <a:latin typeface="Calibri" panose="020F0502020204030204" pitchFamily="34" charset="0"/>
                        </a:rPr>
                        <a:t>Invoiced Reconciliation Quantity and Amount per MGA per BRP</a:t>
                      </a:r>
                    </a:p>
                  </a:txBody>
                  <a:tcPr marL="6350" marR="6350" marT="6350" anchor="ctr"/>
                </a:tc>
                <a:tc>
                  <a:txBody>
                    <a:bodyPr/>
                    <a:lstStyle/>
                    <a:p>
                      <a:pPr algn="l" fontAlgn="b"/>
                      <a:r>
                        <a:rPr lang="en-US" sz="1200" b="0" i="0" u="none" strike="noStrike" dirty="0">
                          <a:solidFill>
                            <a:srgbClr val="000000"/>
                          </a:solidFill>
                          <a:effectLst/>
                          <a:latin typeface="Calibri" panose="020F0502020204030204" pitchFamily="34" charset="0"/>
                        </a:rPr>
                        <a:t>Reconciliation Quantity and Amount per Country per </a:t>
                      </a:r>
                      <a:r>
                        <a:rPr lang="en-US" sz="1200" b="0" i="0" u="none" strike="noStrike" dirty="0" err="1">
                          <a:solidFill>
                            <a:srgbClr val="000000"/>
                          </a:solidFill>
                          <a:effectLst/>
                          <a:latin typeface="Calibri" panose="020F0502020204030204" pitchFamily="34" charset="0"/>
                        </a:rPr>
                        <a:t>BRPonciliation</a:t>
                      </a:r>
                      <a:r>
                        <a:rPr lang="en-US" sz="1200" b="0" i="0" u="none" strike="noStrike" dirty="0">
                          <a:solidFill>
                            <a:srgbClr val="000000"/>
                          </a:solidFill>
                          <a:effectLst/>
                          <a:latin typeface="Calibri" panose="020F0502020204030204" pitchFamily="34" charset="0"/>
                        </a:rPr>
                        <a:t> results for all respective MGAs. Triggered within Invoicing process.</a:t>
                      </a:r>
                      <a:r>
                        <a:rPr lang="en-FI" sz="1200" b="0" i="0" u="none" strike="noStrike" dirty="0">
                          <a:solidFill>
                            <a:srgbClr val="000000"/>
                          </a:solidFill>
                          <a:effectLst/>
                          <a:latin typeface="Calibri" panose="020F0502020204030204" pitchFamily="34" charset="0"/>
                        </a:rPr>
                        <a:t> Month aggregation.</a:t>
                      </a:r>
                      <a:endParaRPr lang="fi-FI"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3455136901"/>
                  </a:ext>
                </a:extLst>
              </a:tr>
              <a:tr h="350768">
                <a:tc>
                  <a:txBody>
                    <a:bodyPr/>
                    <a:lstStyle/>
                    <a:p>
                      <a:pPr algn="l" fontAlgn="ctr"/>
                      <a:r>
                        <a:rPr lang="fi-FI" sz="1200" b="0" i="0" u="none" strike="noStrike" dirty="0" err="1">
                          <a:solidFill>
                            <a:srgbClr val="000000"/>
                          </a:solidFill>
                          <a:effectLst/>
                          <a:highlight>
                            <a:srgbClr val="DCE6F1"/>
                          </a:highlight>
                          <a:latin typeface="Calibri" panose="020F0502020204030204" pitchFamily="34" charset="0"/>
                        </a:rPr>
                        <a:t>Reconciliation</a:t>
                      </a:r>
                      <a:r>
                        <a:rPr lang="fi-FI" sz="1200" b="0" i="0" u="none" strike="noStrike" dirty="0">
                          <a:solidFill>
                            <a:srgbClr val="000000"/>
                          </a:solidFill>
                          <a:effectLst/>
                          <a:highlight>
                            <a:srgbClr val="DCE6F1"/>
                          </a:highlight>
                          <a:latin typeface="Calibri" panose="020F0502020204030204" pitchFamily="34" charset="0"/>
                        </a:rPr>
                        <a:t> Price</a:t>
                      </a:r>
                    </a:p>
                  </a:txBody>
                  <a:tcPr marL="6350" marR="6350" marT="6350" anchor="ctr"/>
                </a:tc>
                <a:tc>
                  <a:txBody>
                    <a:bodyPr/>
                    <a:lstStyle/>
                    <a:p>
                      <a:pPr algn="l" fontAlgn="b"/>
                      <a:r>
                        <a:rPr lang="en-US" sz="1200" b="0" i="0" u="none" strike="noStrike" dirty="0">
                          <a:solidFill>
                            <a:srgbClr val="000000"/>
                          </a:solidFill>
                          <a:effectLst/>
                          <a:latin typeface="Calibri" panose="020F0502020204030204" pitchFamily="34" charset="0"/>
                        </a:rPr>
                        <a:t> Reconciliation Price per MBA.</a:t>
                      </a: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3974082002"/>
                  </a:ext>
                </a:extLst>
              </a:tr>
              <a:tr h="300306">
                <a:tc>
                  <a:txBody>
                    <a:bodyPr/>
                    <a:lstStyle/>
                    <a:p>
                      <a:pPr algn="l" fontAlgn="ctr"/>
                      <a:r>
                        <a:rPr lang="fi-FI" sz="1200" b="0" i="0" u="none" strike="noStrike" dirty="0" err="1">
                          <a:solidFill>
                            <a:srgbClr val="000000"/>
                          </a:solidFill>
                          <a:effectLst/>
                          <a:latin typeface="Calibri" panose="020F0502020204030204" pitchFamily="34" charset="0"/>
                        </a:rPr>
                        <a:t>Profiled</a:t>
                      </a:r>
                      <a:r>
                        <a:rPr lang="fi-FI" sz="1200" b="0" i="0" u="none" strike="noStrike" dirty="0">
                          <a:solidFill>
                            <a:srgbClr val="000000"/>
                          </a:solidFill>
                          <a:effectLst/>
                          <a:latin typeface="Calibri" panose="020F0502020204030204" pitchFamily="34" charset="0"/>
                        </a:rPr>
                        <a:t> </a:t>
                      </a:r>
                      <a:r>
                        <a:rPr lang="fi-FI" sz="1200" b="0" i="0" u="none" strike="noStrike" dirty="0" err="1">
                          <a:solidFill>
                            <a:srgbClr val="000000"/>
                          </a:solidFill>
                          <a:effectLst/>
                          <a:latin typeface="Calibri" panose="020F0502020204030204" pitchFamily="34" charset="0"/>
                        </a:rPr>
                        <a:t>Consumption</a:t>
                      </a:r>
                      <a:r>
                        <a:rPr lang="fi-FI" sz="1200" b="0" i="0" u="none" strike="noStrike" dirty="0">
                          <a:solidFill>
                            <a:srgbClr val="000000"/>
                          </a:solidFill>
                          <a:effectLst/>
                          <a:latin typeface="Calibri" panose="020F0502020204030204" pitchFamily="34" charset="0"/>
                        </a:rPr>
                        <a:t> per MGA per BRP</a:t>
                      </a:r>
                    </a:p>
                  </a:txBody>
                  <a:tcPr marL="6350" marR="6350" marT="6350" anchor="ctr"/>
                </a:tc>
                <a:tc>
                  <a:txBody>
                    <a:bodyPr/>
                    <a:lstStyle/>
                    <a:p>
                      <a:pPr algn="l" fontAlgn="b"/>
                      <a:r>
                        <a:rPr lang="en-FI" sz="1200" b="0" i="0" u="none" strike="noStrike" dirty="0">
                          <a:solidFill>
                            <a:srgbClr val="000000"/>
                          </a:solidFill>
                          <a:effectLst/>
                          <a:latin typeface="Calibri" panose="020F0502020204030204" pitchFamily="34" charset="0"/>
                        </a:rPr>
                        <a:t>A</a:t>
                      </a:r>
                      <a:r>
                        <a:rPr lang="en-US" sz="1200" b="0" i="0" u="none" strike="noStrike" dirty="0" err="1">
                          <a:solidFill>
                            <a:srgbClr val="000000"/>
                          </a:solidFill>
                          <a:effectLst/>
                          <a:latin typeface="Calibri" panose="020F0502020204030204" pitchFamily="34" charset="0"/>
                        </a:rPr>
                        <a:t>ggregated</a:t>
                      </a:r>
                      <a:r>
                        <a:rPr lang="en-US" sz="1200" b="0" i="0" u="none" strike="noStrike" dirty="0">
                          <a:solidFill>
                            <a:srgbClr val="000000"/>
                          </a:solidFill>
                          <a:effectLst/>
                          <a:latin typeface="Calibri" panose="020F0502020204030204" pitchFamily="34" charset="0"/>
                        </a:rPr>
                        <a:t> monthly Profiled Consumption per MGA per BRP. BRP is a Consumption MEC attribute. General and Losses (if there are any) Consumption are displayed as separate value.</a:t>
                      </a:r>
                      <a:r>
                        <a:rPr lang="en-FI" sz="1200" b="0" i="0" u="none" strike="noStrike" dirty="0">
                          <a:solidFill>
                            <a:srgbClr val="000000"/>
                          </a:solidFill>
                          <a:effectLst/>
                          <a:latin typeface="Calibri" panose="020F0502020204030204" pitchFamily="34" charset="0"/>
                        </a:rPr>
                        <a:t> Month aggregation.</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i-FI" sz="1200" b="0" i="0" u="none" strike="noStrike" dirty="0">
                          <a:solidFill>
                            <a:srgbClr val="000000"/>
                          </a:solidFill>
                          <a:effectLst/>
                          <a:latin typeface="Calibri" panose="020F0502020204030204" pitchFamily="34" charset="0"/>
                        </a:rPr>
                        <a:t>BRP</a:t>
                      </a:r>
                    </a:p>
                  </a:txBody>
                  <a:tcPr marL="0" marR="0" marT="0" marB="0" anchor="b"/>
                </a:tc>
                <a:extLst>
                  <a:ext uri="{0D108BD9-81ED-4DB2-BD59-A6C34878D82A}">
                    <a16:rowId xmlns:a16="http://schemas.microsoft.com/office/drawing/2014/main" val="2934893181"/>
                  </a:ext>
                </a:extLst>
              </a:tr>
            </a:tbl>
          </a:graphicData>
        </a:graphic>
      </p:graphicFrame>
    </p:spTree>
    <p:extLst>
      <p:ext uri="{BB962C8B-B14F-4D97-AF65-F5344CB8AC3E}">
        <p14:creationId xmlns:p14="http://schemas.microsoft.com/office/powerpoint/2010/main" val="304040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E0FE1-6C1A-B314-7D97-BDDAEEAF7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CF3A7-95D6-3173-99E8-EB3C5CE4469A}"/>
              </a:ext>
            </a:extLst>
          </p:cNvPr>
          <p:cNvSpPr>
            <a:spLocks noGrp="1"/>
          </p:cNvSpPr>
          <p:nvPr>
            <p:ph type="title"/>
          </p:nvPr>
        </p:nvSpPr>
        <p:spPr>
          <a:xfrm>
            <a:off x="711940" y="34187"/>
            <a:ext cx="10726433" cy="1325563"/>
          </a:xfrm>
        </p:spPr>
        <p:txBody>
          <a:bodyPr>
            <a:normAutofit/>
          </a:bodyPr>
          <a:lstStyle/>
          <a:p>
            <a:r>
              <a:rPr lang="en-US" sz="2400" b="1" dirty="0"/>
              <a:t>Specific data packages; </a:t>
            </a:r>
            <a:r>
              <a:rPr lang="en-FI" sz="2400" b="1" dirty="0"/>
              <a:t>15 min</a:t>
            </a:r>
            <a:r>
              <a:rPr lang="en-US" sz="2400" b="1" dirty="0"/>
              <a:t> values on a daily basis 5</a:t>
            </a:r>
            <a:r>
              <a:rPr lang="en-FI" sz="2400" b="1" dirty="0"/>
              <a:t>/</a:t>
            </a:r>
            <a:r>
              <a:rPr lang="en-US" sz="2400" b="1" dirty="0"/>
              <a:t>5</a:t>
            </a:r>
            <a:endParaRPr lang="en-GB" sz="2400" b="1" dirty="0"/>
          </a:p>
        </p:txBody>
      </p:sp>
      <p:graphicFrame>
        <p:nvGraphicFramePr>
          <p:cNvPr id="5" name="Taulukko 5">
            <a:extLst>
              <a:ext uri="{FF2B5EF4-FFF2-40B4-BE49-F238E27FC236}">
                <a16:creationId xmlns:a16="http://schemas.microsoft.com/office/drawing/2014/main" id="{439F6F9A-7E9C-3E10-D06E-C91607C8D479}"/>
              </a:ext>
            </a:extLst>
          </p:cNvPr>
          <p:cNvGraphicFramePr>
            <a:graphicFrameLocks noGrp="1"/>
          </p:cNvGraphicFramePr>
          <p:nvPr>
            <p:ph idx="1"/>
            <p:extLst>
              <p:ext uri="{D42A27DB-BD31-4B8C-83A1-F6EECF244321}">
                <p14:modId xmlns:p14="http://schemas.microsoft.com/office/powerpoint/2010/main" val="627106201"/>
              </p:ext>
            </p:extLst>
          </p:nvPr>
        </p:nvGraphicFramePr>
        <p:xfrm>
          <a:off x="695400" y="908720"/>
          <a:ext cx="10764246" cy="2520280"/>
        </p:xfrm>
        <a:graphic>
          <a:graphicData uri="http://schemas.openxmlformats.org/drawingml/2006/table">
            <a:tbl>
              <a:tblPr firstRow="1" bandRow="1">
                <a:tableStyleId>{F5AB1C69-6EDB-4FF4-983F-18BD219EF322}</a:tableStyleId>
              </a:tblPr>
              <a:tblGrid>
                <a:gridCol w="3584926">
                  <a:extLst>
                    <a:ext uri="{9D8B030D-6E8A-4147-A177-3AD203B41FA5}">
                      <a16:colId xmlns:a16="http://schemas.microsoft.com/office/drawing/2014/main" val="4116145240"/>
                    </a:ext>
                  </a:extLst>
                </a:gridCol>
                <a:gridCol w="5826587">
                  <a:extLst>
                    <a:ext uri="{9D8B030D-6E8A-4147-A177-3AD203B41FA5}">
                      <a16:colId xmlns:a16="http://schemas.microsoft.com/office/drawing/2014/main" val="759299755"/>
                    </a:ext>
                  </a:extLst>
                </a:gridCol>
                <a:gridCol w="1352733">
                  <a:extLst>
                    <a:ext uri="{9D8B030D-6E8A-4147-A177-3AD203B41FA5}">
                      <a16:colId xmlns:a16="http://schemas.microsoft.com/office/drawing/2014/main" val="835466487"/>
                    </a:ext>
                  </a:extLst>
                </a:gridCol>
              </a:tblGrid>
              <a:tr h="412770">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412770">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Delivered Reserves for BSP</a:t>
                      </a:r>
                      <a:endParaRPr lang="fi-FI" sz="1200" b="0" i="0" u="none" strike="noStrike" kern="1200" dirty="0">
                        <a:solidFill>
                          <a:srgbClr val="000000"/>
                        </a:solidFill>
                        <a:effectLst/>
                        <a:latin typeface="+mn-lt"/>
                        <a:ea typeface="+mn-ea"/>
                        <a:cs typeface="+mn-cs"/>
                      </a:endParaRPr>
                    </a:p>
                  </a:txBody>
                  <a:tcPr marL="0" marR="0" marT="0" marB="0" anchor="b"/>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Energy up/down for BSP per MBA/MGA, market party, RO, Balancing Sub-Service and Activation Method</a:t>
                      </a:r>
                      <a:endParaRPr lang="fi-FI" sz="1200" b="0" i="0" u="none" strike="noStrike" kern="1200" dirty="0">
                        <a:solidFill>
                          <a:srgbClr val="000000"/>
                        </a:solidFill>
                        <a:effectLst/>
                        <a:latin typeface="+mn-lt"/>
                        <a:ea typeface="+mn-ea"/>
                        <a:cs typeface="+mn-cs"/>
                      </a:endParaRPr>
                    </a:p>
                  </a:txBody>
                  <a:tcPr marL="0" marR="0" marT="0" marB="0" anchor="b"/>
                </a:tc>
                <a:tc>
                  <a:txBody>
                    <a:bodyPr/>
                    <a:lstStyle/>
                    <a:p>
                      <a:pPr marL="0" algn="l" defTabSz="914400" rtl="0" eaLnBrk="1" fontAlgn="b" latinLnBrk="0" hangingPunct="1"/>
                      <a:r>
                        <a:rPr lang="fi-FI" sz="1200" b="0" i="0" u="none" strike="noStrike" kern="1200" dirty="0">
                          <a:solidFill>
                            <a:srgbClr val="000000"/>
                          </a:solidFill>
                          <a:effectLst/>
                          <a:latin typeface="+mn-lt"/>
                          <a:ea typeface="+mn-ea"/>
                          <a:cs typeface="+mn-cs"/>
                        </a:rPr>
                        <a:t>BSP</a:t>
                      </a:r>
                    </a:p>
                  </a:txBody>
                  <a:tcPr marL="6350" marR="6350" marT="6350" anchor="ctr"/>
                </a:tc>
                <a:extLst>
                  <a:ext uri="{0D108BD9-81ED-4DB2-BD59-A6C34878D82A}">
                    <a16:rowId xmlns:a16="http://schemas.microsoft.com/office/drawing/2014/main" val="2640643044"/>
                  </a:ext>
                </a:extLst>
              </a:tr>
              <a:tr h="412770">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Delivered Reserves for BRP</a:t>
                      </a:r>
                      <a:endParaRPr lang="fi-FI" sz="1200" b="0" i="0" u="none" strike="noStrike" kern="1200" dirty="0">
                        <a:solidFill>
                          <a:srgbClr val="000000"/>
                        </a:solidFill>
                        <a:effectLst/>
                        <a:latin typeface="+mn-lt"/>
                        <a:ea typeface="+mn-ea"/>
                        <a:cs typeface="+mn-cs"/>
                      </a:endParaRPr>
                    </a:p>
                  </a:txBody>
                  <a:tcPr marL="6350" marR="6350" marT="635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Energy up/down for BSP per MBA/MGA, market party, RO, Balancing Sub-Service and Activation Method</a:t>
                      </a:r>
                      <a:endParaRPr lang="fi-FI" sz="1200" b="0" i="0" u="none" strike="noStrike" kern="1200" dirty="0">
                        <a:solidFill>
                          <a:srgbClr val="000000"/>
                        </a:solidFill>
                        <a:effectLst/>
                        <a:latin typeface="+mn-lt"/>
                        <a:ea typeface="+mn-ea"/>
                        <a:cs typeface="+mn-cs"/>
                      </a:endParaRPr>
                    </a:p>
                  </a:txBody>
                  <a:tcPr marL="0" marR="0" marT="0" marB="0" anchor="b"/>
                </a:tc>
                <a:tc>
                  <a:txBody>
                    <a:bodyPr/>
                    <a:lstStyle/>
                    <a:p>
                      <a:pPr marL="0" algn="l" defTabSz="914400" rtl="0" eaLnBrk="1" fontAlgn="b" latinLnBrk="0" hangingPunct="1"/>
                      <a:r>
                        <a:rPr lang="fi-FI" sz="1200" b="0" i="0" u="none" strike="noStrike" kern="1200" dirty="0">
                          <a:solidFill>
                            <a:srgbClr val="000000"/>
                          </a:solidFill>
                          <a:effectLst/>
                          <a:latin typeface="+mn-lt"/>
                          <a:ea typeface="+mn-ea"/>
                          <a:cs typeface="+mn-cs"/>
                        </a:rPr>
                        <a:t>BRP</a:t>
                      </a:r>
                    </a:p>
                  </a:txBody>
                  <a:tcPr marL="0" marR="0" marT="0" marB="0" anchor="b"/>
                </a:tc>
                <a:extLst>
                  <a:ext uri="{0D108BD9-81ED-4DB2-BD59-A6C34878D82A}">
                    <a16:rowId xmlns:a16="http://schemas.microsoft.com/office/drawing/2014/main" val="1406642515"/>
                  </a:ext>
                </a:extLst>
              </a:tr>
              <a:tr h="471533">
                <a:tc>
                  <a:txBody>
                    <a:bodyPr/>
                    <a:lstStyle/>
                    <a:p>
                      <a:pPr marL="0" lvl="3" algn="l" defTabSz="914400" rtl="0" eaLnBrk="1" fontAlgn="b" latinLnBrk="0" hangingPunct="1"/>
                      <a:r>
                        <a:rPr lang="en-US" sz="1200" b="0" i="0" u="none" strike="noStrike" kern="1200" dirty="0">
                          <a:solidFill>
                            <a:srgbClr val="000000"/>
                          </a:solidFill>
                          <a:effectLst/>
                          <a:latin typeface="+mn-lt"/>
                          <a:ea typeface="+mn-ea"/>
                          <a:cs typeface="+mn-cs"/>
                        </a:rPr>
                        <a:t>Reserve Compensations for BSP per RE, MGA and Balancing Service </a:t>
                      </a:r>
                      <a:endParaRPr lang="en-FI" sz="1200" b="0" i="0" u="none" strike="noStrike" kern="1200" dirty="0">
                        <a:solidFill>
                          <a:srgbClr val="000000"/>
                        </a:solidFill>
                        <a:effectLst/>
                        <a:latin typeface="+mn-lt"/>
                        <a:ea typeface="+mn-ea"/>
                        <a:cs typeface="+mn-cs"/>
                      </a:endParaRPr>
                    </a:p>
                  </a:txBody>
                  <a:tcPr marL="6350" marR="6350" marT="6350" anchor="ctr"/>
                </a:tc>
                <a:tc>
                  <a:txBody>
                    <a:bodyPr/>
                    <a:lstStyle/>
                    <a:p>
                      <a:pPr marL="0" algn="l" defTabSz="914400" rtl="0" eaLnBrk="1" fontAlgn="b" latinLnBrk="0" hangingPunct="1">
                        <a:lnSpc>
                          <a:spcPts val="1300"/>
                        </a:lnSpc>
                        <a:spcAft>
                          <a:spcPts val="565"/>
                        </a:spcAft>
                      </a:pPr>
                      <a:r>
                        <a:rPr lang="en-US" sz="1200" b="0" i="0" u="none" strike="noStrike" kern="1200" dirty="0">
                          <a:solidFill>
                            <a:srgbClr val="000000"/>
                          </a:solidFill>
                          <a:effectLst/>
                          <a:latin typeface="+mn-lt"/>
                          <a:ea typeface="+mn-ea"/>
                          <a:cs typeface="+mn-cs"/>
                        </a:rPr>
                        <a:t>BSP's Reserve Compensations per RE volumes (MWh) and amounts (EUR) per MGA and Balancing Sub-Service </a:t>
                      </a:r>
                      <a:endParaRPr lang="en-FI" sz="1200" b="0" i="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b" latinLnBrk="0" hangingPunct="1"/>
                      <a:r>
                        <a:rPr lang="fi-FI" sz="1200" b="0" i="0" u="none" strike="noStrike" kern="1200" dirty="0">
                          <a:solidFill>
                            <a:srgbClr val="000000"/>
                          </a:solidFill>
                          <a:effectLst/>
                          <a:latin typeface="+mn-lt"/>
                          <a:ea typeface="+mn-ea"/>
                          <a:cs typeface="+mn-cs"/>
                        </a:rPr>
                        <a:t>BSP</a:t>
                      </a:r>
                    </a:p>
                  </a:txBody>
                  <a:tcPr marL="0" marR="0" marT="0" marB="0" anchor="b"/>
                </a:tc>
                <a:extLst>
                  <a:ext uri="{0D108BD9-81ED-4DB2-BD59-A6C34878D82A}">
                    <a16:rowId xmlns:a16="http://schemas.microsoft.com/office/drawing/2014/main" val="3567696935"/>
                  </a:ext>
                </a:extLst>
              </a:tr>
              <a:tr h="471533">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Reserve Compensations for BRP per RE, MGA and Balancing Service </a:t>
                      </a:r>
                    </a:p>
                  </a:txBody>
                  <a:tcPr marL="6350" marR="6350" marT="6350" anchor="ctr"/>
                </a:tc>
                <a:tc>
                  <a:txBody>
                    <a:bodyPr/>
                    <a:lstStyle/>
                    <a:p>
                      <a:pPr marL="0" algn="l" defTabSz="914400" rtl="0" eaLnBrk="1" fontAlgn="b" latinLnBrk="0" hangingPunct="1">
                        <a:lnSpc>
                          <a:spcPts val="1300"/>
                        </a:lnSpc>
                        <a:spcAft>
                          <a:spcPts val="565"/>
                        </a:spcAft>
                      </a:pPr>
                      <a:r>
                        <a:rPr lang="en-US" sz="1200" b="0" i="0" u="none" strike="noStrike" kern="1200" dirty="0">
                          <a:solidFill>
                            <a:srgbClr val="000000"/>
                          </a:solidFill>
                          <a:effectLst/>
                          <a:latin typeface="+mn-lt"/>
                          <a:ea typeface="+mn-ea"/>
                          <a:cs typeface="+mn-cs"/>
                        </a:rPr>
                        <a:t>BRP's Reserve Compensations per RE volumes (MWh) and amounts (EUR) per MGA and Balancing Sub-Service </a:t>
                      </a:r>
                      <a:endParaRPr lang="en-FI" sz="1200" b="0" i="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b" latinLnBrk="0" hangingPunct="1"/>
                      <a:r>
                        <a:rPr lang="fi-FI" sz="1200" b="0" i="0" u="none" strike="noStrike" kern="1200" dirty="0">
                          <a:solidFill>
                            <a:srgbClr val="000000"/>
                          </a:solidFill>
                          <a:effectLst/>
                          <a:latin typeface="+mn-lt"/>
                          <a:ea typeface="+mn-ea"/>
                          <a:cs typeface="+mn-cs"/>
                        </a:rPr>
                        <a:t>BRP</a:t>
                      </a:r>
                    </a:p>
                  </a:txBody>
                  <a:tcPr marL="0" marR="0" marT="0" marB="0" anchor="b"/>
                </a:tc>
                <a:extLst>
                  <a:ext uri="{0D108BD9-81ED-4DB2-BD59-A6C34878D82A}">
                    <a16:rowId xmlns:a16="http://schemas.microsoft.com/office/drawing/2014/main" val="278448551"/>
                  </a:ext>
                </a:extLst>
              </a:tr>
              <a:tr h="338904">
                <a:tc>
                  <a:txBody>
                    <a:bodyPr/>
                    <a:lstStyle/>
                    <a:p>
                      <a:pPr marL="0" algn="l" defTabSz="914400" rtl="0" eaLnBrk="1" fontAlgn="b" latinLnBrk="0" hangingPunct="1">
                        <a:lnSpc>
                          <a:spcPts val="1300"/>
                        </a:lnSpc>
                        <a:spcAft>
                          <a:spcPts val="565"/>
                        </a:spcAft>
                      </a:pPr>
                      <a:r>
                        <a:rPr lang="en-US" sz="1200" b="0" i="0" u="none" strike="noStrike" kern="1200" dirty="0">
                          <a:solidFill>
                            <a:srgbClr val="000000"/>
                          </a:solidFill>
                          <a:effectLst/>
                          <a:latin typeface="+mn-lt"/>
                          <a:ea typeface="+mn-ea"/>
                          <a:cs typeface="+mn-cs"/>
                        </a:rPr>
                        <a:t>Regulation Imbalance for BSP per MBA</a:t>
                      </a:r>
                      <a:endParaRPr lang="en-FI" sz="1200" b="0" i="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b" latinLnBrk="0" hangingPunct="1">
                        <a:lnSpc>
                          <a:spcPts val="1300"/>
                        </a:lnSpc>
                        <a:spcAft>
                          <a:spcPts val="565"/>
                        </a:spcAft>
                      </a:pPr>
                      <a:r>
                        <a:rPr lang="en-US" sz="1200" b="0" i="0" u="none" strike="noStrike" kern="1200" dirty="0">
                          <a:solidFill>
                            <a:srgbClr val="000000"/>
                          </a:solidFill>
                          <a:effectLst/>
                          <a:latin typeface="+mn-lt"/>
                          <a:ea typeface="+mn-ea"/>
                          <a:cs typeface="+mn-cs"/>
                        </a:rPr>
                        <a:t>BSP's Regulation Imbalance per MBA volumes (MWh) and amounts (EUR) </a:t>
                      </a:r>
                      <a:endParaRPr lang="en-FI" sz="1200" b="0" i="0" u="none" strike="noStrike" kern="1200" dirty="0">
                        <a:solidFill>
                          <a:srgbClr val="000000"/>
                        </a:solidFill>
                        <a:effectLst/>
                        <a:latin typeface="+mn-lt"/>
                        <a:ea typeface="+mn-ea"/>
                        <a:cs typeface="+mn-cs"/>
                      </a:endParaRPr>
                    </a:p>
                  </a:txBody>
                  <a:tcPr marL="68580" marR="68580" marT="0" marB="0"/>
                </a:tc>
                <a:tc>
                  <a:txBody>
                    <a:bodyPr/>
                    <a:lstStyle/>
                    <a:p>
                      <a:pPr marL="0" algn="l" defTabSz="914400" rtl="0" eaLnBrk="1" fontAlgn="b" latinLnBrk="0" hangingPunct="1"/>
                      <a:r>
                        <a:rPr lang="fi-FI" sz="1200" b="0" i="0" u="none" strike="noStrike" kern="1200" dirty="0">
                          <a:solidFill>
                            <a:srgbClr val="000000"/>
                          </a:solidFill>
                          <a:effectLst/>
                          <a:latin typeface="+mn-lt"/>
                          <a:ea typeface="+mn-ea"/>
                          <a:cs typeface="+mn-cs"/>
                        </a:rPr>
                        <a:t>BSP</a:t>
                      </a:r>
                    </a:p>
                  </a:txBody>
                  <a:tcPr marL="0" marR="0" marT="0" marB="0" anchor="b"/>
                </a:tc>
                <a:extLst>
                  <a:ext uri="{0D108BD9-81ED-4DB2-BD59-A6C34878D82A}">
                    <a16:rowId xmlns:a16="http://schemas.microsoft.com/office/drawing/2014/main" val="1985844078"/>
                  </a:ext>
                </a:extLst>
              </a:tr>
            </a:tbl>
          </a:graphicData>
        </a:graphic>
      </p:graphicFrame>
    </p:spTree>
    <p:extLst>
      <p:ext uri="{BB962C8B-B14F-4D97-AF65-F5344CB8AC3E}">
        <p14:creationId xmlns:p14="http://schemas.microsoft.com/office/powerpoint/2010/main" val="344964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53625" y="360000"/>
            <a:ext cx="10726433" cy="1325563"/>
          </a:xfrm>
        </p:spPr>
        <p:txBody>
          <a:bodyPr>
            <a:normAutofit/>
          </a:bodyPr>
          <a:lstStyle/>
          <a:p>
            <a:r>
              <a:rPr lang="en-US" sz="2400" b="1" dirty="0"/>
              <a:t>Generic data packages for BRPs; hourly values on a daily </a:t>
            </a:r>
            <a:r>
              <a:rPr lang="en-US" sz="2400" b="1"/>
              <a:t>basis 1/</a:t>
            </a:r>
            <a:r>
              <a:rPr lang="en-FI" sz="2400" b="1" dirty="0"/>
              <a:t>2</a:t>
            </a:r>
            <a:endParaRPr lang="en-GB" sz="2400" b="1" dirty="0"/>
          </a:p>
        </p:txBody>
      </p:sp>
      <p:graphicFrame>
        <p:nvGraphicFramePr>
          <p:cNvPr id="6" name="Taulukko 6">
            <a:extLst>
              <a:ext uri="{FF2B5EF4-FFF2-40B4-BE49-F238E27FC236}">
                <a16:creationId xmlns:a16="http://schemas.microsoft.com/office/drawing/2014/main" id="{3155CFAF-E860-493E-8339-0D1248333178}"/>
              </a:ext>
            </a:extLst>
          </p:cNvPr>
          <p:cNvGraphicFramePr>
            <a:graphicFrameLocks noGrp="1"/>
          </p:cNvGraphicFramePr>
          <p:nvPr>
            <p:ph idx="1"/>
            <p:extLst>
              <p:ext uri="{D42A27DB-BD31-4B8C-83A1-F6EECF244321}">
                <p14:modId xmlns:p14="http://schemas.microsoft.com/office/powerpoint/2010/main" val="1871459450"/>
              </p:ext>
            </p:extLst>
          </p:nvPr>
        </p:nvGraphicFramePr>
        <p:xfrm>
          <a:off x="720000" y="1368000"/>
          <a:ext cx="10726433" cy="4725298"/>
        </p:xfrm>
        <a:graphic>
          <a:graphicData uri="http://schemas.openxmlformats.org/drawingml/2006/table">
            <a:tbl>
              <a:tblPr firstRow="1" bandRow="1">
                <a:tableStyleId>{F5AB1C69-6EDB-4FF4-983F-18BD219EF322}</a:tableStyleId>
              </a:tblPr>
              <a:tblGrid>
                <a:gridCol w="5231984">
                  <a:extLst>
                    <a:ext uri="{9D8B030D-6E8A-4147-A177-3AD203B41FA5}">
                      <a16:colId xmlns:a16="http://schemas.microsoft.com/office/drawing/2014/main" val="2674517354"/>
                    </a:ext>
                  </a:extLst>
                </a:gridCol>
                <a:gridCol w="5494449">
                  <a:extLst>
                    <a:ext uri="{9D8B030D-6E8A-4147-A177-3AD203B41FA5}">
                      <a16:colId xmlns:a16="http://schemas.microsoft.com/office/drawing/2014/main" val="4086469038"/>
                    </a:ext>
                  </a:extLst>
                </a:gridCol>
              </a:tblGrid>
              <a:tr h="489668">
                <a:tc>
                  <a:txBody>
                    <a:bodyPr/>
                    <a:lstStyle/>
                    <a:p>
                      <a:r>
                        <a:rPr lang="fi-FI" sz="1800" dirty="0"/>
                        <a:t>Data </a:t>
                      </a:r>
                      <a:r>
                        <a:rPr lang="fi-FI" sz="1800" dirty="0" err="1"/>
                        <a:t>Package</a:t>
                      </a:r>
                      <a:endParaRPr lang="en-US" sz="1800" dirty="0"/>
                    </a:p>
                  </a:txBody>
                  <a:tcPr>
                    <a:solidFill>
                      <a:schemeClr val="tx2"/>
                    </a:solidFill>
                  </a:tcPr>
                </a:tc>
                <a:tc>
                  <a:txBody>
                    <a:bodyPr/>
                    <a:lstStyle/>
                    <a:p>
                      <a:r>
                        <a:rPr lang="fi-FI" sz="1800" dirty="0" err="1"/>
                        <a:t>Description</a:t>
                      </a:r>
                      <a:endParaRPr lang="en-US" sz="1800" dirty="0"/>
                    </a:p>
                  </a:txBody>
                  <a:tcPr>
                    <a:solidFill>
                      <a:schemeClr val="tx2"/>
                    </a:solidFill>
                  </a:tcPr>
                </a:tc>
                <a:extLst>
                  <a:ext uri="{0D108BD9-81ED-4DB2-BD59-A6C34878D82A}">
                    <a16:rowId xmlns:a16="http://schemas.microsoft.com/office/drawing/2014/main" val="1151812757"/>
                  </a:ext>
                </a:extLst>
              </a:tr>
              <a:tr h="362018">
                <a:tc>
                  <a:txBody>
                    <a:bodyPr/>
                    <a:lstStyle/>
                    <a:p>
                      <a:pPr algn="l" fontAlgn="ctr"/>
                      <a:r>
                        <a:rPr lang="en-US" sz="1000" b="0" i="0" u="none" strike="noStrike" dirty="0">
                          <a:solidFill>
                            <a:srgbClr val="000000"/>
                          </a:solidFill>
                          <a:effectLst/>
                          <a:latin typeface="Arial" panose="020B0604020202020204" pitchFamily="34" charset="0"/>
                        </a:rPr>
                        <a:t>Consumption per BRP and MBA</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rPr>
                        <a:t>Consumption per BRP and MBA</a:t>
                      </a:r>
                    </a:p>
                  </a:txBody>
                  <a:tcPr marL="0" marR="0" marT="0" marB="0" anchor="ctr"/>
                </a:tc>
                <a:extLst>
                  <a:ext uri="{0D108BD9-81ED-4DB2-BD59-A6C34878D82A}">
                    <a16:rowId xmlns:a16="http://schemas.microsoft.com/office/drawing/2014/main" val="4116066934"/>
                  </a:ext>
                </a:extLst>
              </a:tr>
              <a:tr h="362018">
                <a:tc>
                  <a:txBody>
                    <a:bodyPr/>
                    <a:lstStyle/>
                    <a:p>
                      <a:pPr algn="l" fontAlgn="ctr"/>
                      <a:r>
                        <a:rPr lang="en-US" sz="1000" b="0" i="0" u="none" strike="noStrike">
                          <a:solidFill>
                            <a:srgbClr val="000000"/>
                          </a:solidFill>
                          <a:effectLst/>
                          <a:latin typeface="Arial" panose="020B0604020202020204" pitchFamily="34" charset="0"/>
                        </a:rPr>
                        <a:t>Consumption per type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Consumption per type per BRP and MBA</a:t>
                      </a:r>
                    </a:p>
                  </a:txBody>
                  <a:tcPr marL="0" marR="0" marT="0" marB="0" anchor="ctr"/>
                </a:tc>
                <a:extLst>
                  <a:ext uri="{0D108BD9-81ED-4DB2-BD59-A6C34878D82A}">
                    <a16:rowId xmlns:a16="http://schemas.microsoft.com/office/drawing/2014/main" val="4146165138"/>
                  </a:ext>
                </a:extLst>
              </a:tr>
              <a:tr h="204028">
                <a:tc>
                  <a:txBody>
                    <a:bodyPr/>
                    <a:lstStyle/>
                    <a:p>
                      <a:pPr algn="l" fontAlgn="ctr"/>
                      <a:r>
                        <a:rPr lang="en-US" sz="1000" b="0" i="0" u="none" strike="noStrike">
                          <a:solidFill>
                            <a:srgbClr val="000000"/>
                          </a:solidFill>
                          <a:effectLst/>
                          <a:latin typeface="Arial" panose="020B0604020202020204" pitchFamily="34" charset="0"/>
                        </a:rPr>
                        <a:t>Consumption per RE and MGA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Consumption per RE and MGA</a:t>
                      </a:r>
                    </a:p>
                  </a:txBody>
                  <a:tcPr marL="0" marR="0" marT="0" marB="0" anchor="ctr"/>
                </a:tc>
                <a:extLst>
                  <a:ext uri="{0D108BD9-81ED-4DB2-BD59-A6C34878D82A}">
                    <a16:rowId xmlns:a16="http://schemas.microsoft.com/office/drawing/2014/main" val="745926580"/>
                  </a:ext>
                </a:extLst>
              </a:tr>
              <a:tr h="204028">
                <a:tc>
                  <a:txBody>
                    <a:bodyPr/>
                    <a:lstStyle/>
                    <a:p>
                      <a:pPr algn="l" fontAlgn="ctr"/>
                      <a:r>
                        <a:rPr lang="en-US" sz="1000" b="0" i="0" u="none" strike="noStrike">
                          <a:solidFill>
                            <a:srgbClr val="000000"/>
                          </a:solidFill>
                          <a:effectLst/>
                          <a:latin typeface="Arial" panose="020B0604020202020204" pitchFamily="34" charset="0"/>
                        </a:rPr>
                        <a:t>Production Minor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Production Minor per BRP and MBA</a:t>
                      </a:r>
                    </a:p>
                  </a:txBody>
                  <a:tcPr marL="0" marR="0" marT="0" marB="0" anchor="ctr"/>
                </a:tc>
                <a:extLst>
                  <a:ext uri="{0D108BD9-81ED-4DB2-BD59-A6C34878D82A}">
                    <a16:rowId xmlns:a16="http://schemas.microsoft.com/office/drawing/2014/main" val="2224200773"/>
                  </a:ext>
                </a:extLst>
              </a:tr>
              <a:tr h="204028">
                <a:tc>
                  <a:txBody>
                    <a:bodyPr/>
                    <a:lstStyle/>
                    <a:p>
                      <a:pPr algn="l" fontAlgn="ctr"/>
                      <a:r>
                        <a:rPr lang="en-US" sz="1000" b="0" i="0" u="none" strike="noStrike">
                          <a:solidFill>
                            <a:srgbClr val="000000"/>
                          </a:solidFill>
                          <a:effectLst/>
                          <a:latin typeface="Arial" panose="020B0604020202020204" pitchFamily="34" charset="0"/>
                        </a:rPr>
                        <a:t>Production Plan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Production Plan per BRP and MBA</a:t>
                      </a:r>
                    </a:p>
                  </a:txBody>
                  <a:tcPr marL="0" marR="0" marT="0" marB="0" anchor="ctr"/>
                </a:tc>
                <a:extLst>
                  <a:ext uri="{0D108BD9-81ED-4DB2-BD59-A6C34878D82A}">
                    <a16:rowId xmlns:a16="http://schemas.microsoft.com/office/drawing/2014/main" val="2335825042"/>
                  </a:ext>
                </a:extLst>
              </a:tr>
              <a:tr h="204028">
                <a:tc>
                  <a:txBody>
                    <a:bodyPr/>
                    <a:lstStyle/>
                    <a:p>
                      <a:pPr algn="l" fontAlgn="ctr"/>
                      <a:r>
                        <a:rPr lang="en-US" sz="1000" b="0" i="0" u="none" strike="noStrike">
                          <a:solidFill>
                            <a:srgbClr val="000000"/>
                          </a:solidFill>
                          <a:effectLst/>
                          <a:latin typeface="Arial" panose="020B0604020202020204" pitchFamily="34" charset="0"/>
                        </a:rPr>
                        <a:t>Bilateral Trade Purchase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Bilateral Trade Purchase per BRP and MBA</a:t>
                      </a:r>
                    </a:p>
                  </a:txBody>
                  <a:tcPr marL="0" marR="0" marT="0" marB="0" anchor="ctr"/>
                </a:tc>
                <a:extLst>
                  <a:ext uri="{0D108BD9-81ED-4DB2-BD59-A6C34878D82A}">
                    <a16:rowId xmlns:a16="http://schemas.microsoft.com/office/drawing/2014/main" val="568198056"/>
                  </a:ext>
                </a:extLst>
              </a:tr>
              <a:tr h="449247">
                <a:tc>
                  <a:txBody>
                    <a:bodyPr/>
                    <a:lstStyle/>
                    <a:p>
                      <a:pPr algn="l" fontAlgn="ctr"/>
                      <a:r>
                        <a:rPr lang="en-US" sz="1000" b="0" i="0" u="none" strike="noStrike">
                          <a:solidFill>
                            <a:srgbClr val="000000"/>
                          </a:solidFill>
                          <a:effectLst/>
                          <a:latin typeface="Arial" panose="020B0604020202020204" pitchFamily="34" charset="0"/>
                        </a:rPr>
                        <a:t>Bilateral Trade Sales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Bilateral Trade Sales per BRP and MBA</a:t>
                      </a:r>
                    </a:p>
                  </a:txBody>
                  <a:tcPr marL="0" marR="0" marT="0" marB="0" anchor="ctr"/>
                </a:tc>
                <a:extLst>
                  <a:ext uri="{0D108BD9-81ED-4DB2-BD59-A6C34878D82A}">
                    <a16:rowId xmlns:a16="http://schemas.microsoft.com/office/drawing/2014/main" val="3217449112"/>
                  </a:ext>
                </a:extLst>
              </a:tr>
              <a:tr h="449247">
                <a:tc>
                  <a:txBody>
                    <a:bodyPr/>
                    <a:lstStyle/>
                    <a:p>
                      <a:pPr algn="l" fontAlgn="ctr"/>
                      <a:r>
                        <a:rPr lang="en-US" sz="1000" b="0" i="0" u="none" strike="noStrike">
                          <a:solidFill>
                            <a:srgbClr val="000000"/>
                          </a:solidFill>
                          <a:effectLst/>
                          <a:latin typeface="Arial" panose="020B0604020202020204" pitchFamily="34" charset="0"/>
                        </a:rPr>
                        <a:t>Day-ahead Purchase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Day-ahead Purchase per BRP and MBA</a:t>
                      </a:r>
                    </a:p>
                  </a:txBody>
                  <a:tcPr marL="0" marR="0" marT="0" marB="0" anchor="ctr"/>
                </a:tc>
                <a:extLst>
                  <a:ext uri="{0D108BD9-81ED-4DB2-BD59-A6C34878D82A}">
                    <a16:rowId xmlns:a16="http://schemas.microsoft.com/office/drawing/2014/main" val="49029289"/>
                  </a:ext>
                </a:extLst>
              </a:tr>
              <a:tr h="449247">
                <a:tc>
                  <a:txBody>
                    <a:bodyPr/>
                    <a:lstStyle/>
                    <a:p>
                      <a:pPr algn="l" fontAlgn="ctr"/>
                      <a:r>
                        <a:rPr lang="en-US" sz="1000" b="0" i="0" u="none" strike="noStrike" dirty="0">
                          <a:solidFill>
                            <a:srgbClr val="000000"/>
                          </a:solidFill>
                          <a:effectLst/>
                          <a:latin typeface="Arial" panose="020B0604020202020204" pitchFamily="34" charset="0"/>
                        </a:rPr>
                        <a:t>Day-ahead Sales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Day-ahead Sales per BRP and MBA</a:t>
                      </a:r>
                    </a:p>
                  </a:txBody>
                  <a:tcPr marL="0" marR="0" marT="0" marB="0" anchor="ctr"/>
                </a:tc>
                <a:extLst>
                  <a:ext uri="{0D108BD9-81ED-4DB2-BD59-A6C34878D82A}">
                    <a16:rowId xmlns:a16="http://schemas.microsoft.com/office/drawing/2014/main" val="2293320170"/>
                  </a:ext>
                </a:extLst>
              </a:tr>
              <a:tr h="449247">
                <a:tc>
                  <a:txBody>
                    <a:bodyPr/>
                    <a:lstStyle/>
                    <a:p>
                      <a:pPr algn="l" fontAlgn="ctr"/>
                      <a:r>
                        <a:rPr lang="en-US" sz="1000" b="0" i="0" u="none" strike="noStrike">
                          <a:solidFill>
                            <a:srgbClr val="000000"/>
                          </a:solidFill>
                          <a:effectLst/>
                          <a:latin typeface="Arial" panose="020B0604020202020204" pitchFamily="34" charset="0"/>
                        </a:rPr>
                        <a:t>Intraday Purchase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Intraday Purchase per BRP and MBA</a:t>
                      </a:r>
                    </a:p>
                  </a:txBody>
                  <a:tcPr marL="0" marR="0" marT="0" marB="0" anchor="ctr"/>
                </a:tc>
                <a:extLst>
                  <a:ext uri="{0D108BD9-81ED-4DB2-BD59-A6C34878D82A}">
                    <a16:rowId xmlns:a16="http://schemas.microsoft.com/office/drawing/2014/main" val="1392762873"/>
                  </a:ext>
                </a:extLst>
              </a:tr>
              <a:tr h="449247">
                <a:tc>
                  <a:txBody>
                    <a:bodyPr/>
                    <a:lstStyle/>
                    <a:p>
                      <a:pPr algn="l" fontAlgn="ctr"/>
                      <a:r>
                        <a:rPr lang="en-US" sz="1000" b="0" i="0" u="none" strike="noStrike">
                          <a:solidFill>
                            <a:srgbClr val="000000"/>
                          </a:solidFill>
                          <a:effectLst/>
                          <a:latin typeface="Arial" panose="020B0604020202020204" pitchFamily="34" charset="0"/>
                        </a:rPr>
                        <a:t>Intraday Sales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Intraday Sales per BRP and MBA</a:t>
                      </a:r>
                    </a:p>
                  </a:txBody>
                  <a:tcPr marL="0" marR="0" marT="0" marB="0" anchor="ctr"/>
                </a:tc>
                <a:extLst>
                  <a:ext uri="{0D108BD9-81ED-4DB2-BD59-A6C34878D82A}">
                    <a16:rowId xmlns:a16="http://schemas.microsoft.com/office/drawing/2014/main" val="1484262681"/>
                  </a:ext>
                </a:extLst>
              </a:tr>
              <a:tr h="449247">
                <a:tc>
                  <a:txBody>
                    <a:bodyPr/>
                    <a:lstStyle/>
                    <a:p>
                      <a:pPr algn="l" fontAlgn="ctr"/>
                      <a:r>
                        <a:rPr lang="en-US" sz="1000" b="0" i="0" u="none" strike="noStrike" dirty="0">
                          <a:solidFill>
                            <a:srgbClr val="000000"/>
                          </a:solidFill>
                          <a:effectLst/>
                          <a:latin typeface="Arial" panose="020B0604020202020204" pitchFamily="34" charset="0"/>
                        </a:rPr>
                        <a:t>Day-ahead Flow Import per BRP and MBA</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rPr>
                        <a:t>Day-ahead Flow Import per BRP and MBA</a:t>
                      </a:r>
                    </a:p>
                  </a:txBody>
                  <a:tcPr marL="0" marR="0" marT="0" marB="0" anchor="ctr"/>
                </a:tc>
                <a:extLst>
                  <a:ext uri="{0D108BD9-81ED-4DB2-BD59-A6C34878D82A}">
                    <a16:rowId xmlns:a16="http://schemas.microsoft.com/office/drawing/2014/main" val="4181800293"/>
                  </a:ext>
                </a:extLst>
              </a:tr>
            </a:tbl>
          </a:graphicData>
        </a:graphic>
      </p:graphicFrame>
    </p:spTree>
    <p:extLst>
      <p:ext uri="{BB962C8B-B14F-4D97-AF65-F5344CB8AC3E}">
        <p14:creationId xmlns:p14="http://schemas.microsoft.com/office/powerpoint/2010/main" val="153398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53625" y="360000"/>
            <a:ext cx="10726433" cy="1325563"/>
          </a:xfrm>
        </p:spPr>
        <p:txBody>
          <a:bodyPr>
            <a:normAutofit/>
          </a:bodyPr>
          <a:lstStyle/>
          <a:p>
            <a:r>
              <a:rPr lang="en-US" sz="2400" b="1" dirty="0"/>
              <a:t>Generic data packages for BRPs; hourly values on a daily basis 2/</a:t>
            </a:r>
            <a:r>
              <a:rPr lang="en-FI" sz="2400" b="1" dirty="0"/>
              <a:t>2</a:t>
            </a:r>
            <a:endParaRPr lang="en-GB" sz="2400" b="1" dirty="0"/>
          </a:p>
        </p:txBody>
      </p:sp>
      <p:graphicFrame>
        <p:nvGraphicFramePr>
          <p:cNvPr id="6" name="Taulukko 6">
            <a:extLst>
              <a:ext uri="{FF2B5EF4-FFF2-40B4-BE49-F238E27FC236}">
                <a16:creationId xmlns:a16="http://schemas.microsoft.com/office/drawing/2014/main" id="{3155CFAF-E860-493E-8339-0D1248333178}"/>
              </a:ext>
            </a:extLst>
          </p:cNvPr>
          <p:cNvGraphicFramePr>
            <a:graphicFrameLocks noGrp="1"/>
          </p:cNvGraphicFramePr>
          <p:nvPr>
            <p:ph idx="1"/>
            <p:extLst>
              <p:ext uri="{D42A27DB-BD31-4B8C-83A1-F6EECF244321}">
                <p14:modId xmlns:p14="http://schemas.microsoft.com/office/powerpoint/2010/main" val="3449734935"/>
              </p:ext>
            </p:extLst>
          </p:nvPr>
        </p:nvGraphicFramePr>
        <p:xfrm>
          <a:off x="720000" y="1249758"/>
          <a:ext cx="10726433" cy="5210190"/>
        </p:xfrm>
        <a:graphic>
          <a:graphicData uri="http://schemas.openxmlformats.org/drawingml/2006/table">
            <a:tbl>
              <a:tblPr firstRow="1" bandRow="1">
                <a:tableStyleId>{F5AB1C69-6EDB-4FF4-983F-18BD219EF322}</a:tableStyleId>
              </a:tblPr>
              <a:tblGrid>
                <a:gridCol w="5240042">
                  <a:extLst>
                    <a:ext uri="{9D8B030D-6E8A-4147-A177-3AD203B41FA5}">
                      <a16:colId xmlns:a16="http://schemas.microsoft.com/office/drawing/2014/main" val="2674517354"/>
                    </a:ext>
                  </a:extLst>
                </a:gridCol>
                <a:gridCol w="5486391">
                  <a:extLst>
                    <a:ext uri="{9D8B030D-6E8A-4147-A177-3AD203B41FA5}">
                      <a16:colId xmlns:a16="http://schemas.microsoft.com/office/drawing/2014/main" val="4086469038"/>
                    </a:ext>
                  </a:extLst>
                </a:gridCol>
              </a:tblGrid>
              <a:tr h="368531">
                <a:tc>
                  <a:txBody>
                    <a:bodyPr/>
                    <a:lstStyle/>
                    <a:p>
                      <a:r>
                        <a:rPr lang="fi-FI" sz="1800" dirty="0"/>
                        <a:t>Data </a:t>
                      </a:r>
                      <a:r>
                        <a:rPr lang="fi-FI" sz="1800" dirty="0" err="1"/>
                        <a:t>Package</a:t>
                      </a:r>
                      <a:endParaRPr lang="en-US" sz="1800" dirty="0"/>
                    </a:p>
                  </a:txBody>
                  <a:tcPr>
                    <a:solidFill>
                      <a:schemeClr val="tx2"/>
                    </a:solidFill>
                  </a:tcPr>
                </a:tc>
                <a:tc>
                  <a:txBody>
                    <a:bodyPr/>
                    <a:lstStyle/>
                    <a:p>
                      <a:r>
                        <a:rPr lang="fi-FI" sz="1800" dirty="0" err="1"/>
                        <a:t>Description</a:t>
                      </a:r>
                      <a:endParaRPr lang="en-US" sz="1800" dirty="0"/>
                    </a:p>
                  </a:txBody>
                  <a:tcPr>
                    <a:solidFill>
                      <a:schemeClr val="tx2"/>
                    </a:solidFill>
                  </a:tcPr>
                </a:tc>
                <a:extLst>
                  <a:ext uri="{0D108BD9-81ED-4DB2-BD59-A6C34878D82A}">
                    <a16:rowId xmlns:a16="http://schemas.microsoft.com/office/drawing/2014/main" val="1151812757"/>
                  </a:ext>
                </a:extLst>
              </a:tr>
              <a:tr h="270411">
                <a:tc>
                  <a:txBody>
                    <a:bodyPr/>
                    <a:lstStyle/>
                    <a:p>
                      <a:pPr algn="l" fontAlgn="ctr"/>
                      <a:r>
                        <a:rPr lang="en-US" sz="1000" b="0" i="0" u="none" strike="noStrike" dirty="0">
                          <a:solidFill>
                            <a:srgbClr val="000000"/>
                          </a:solidFill>
                          <a:effectLst/>
                          <a:latin typeface="Arial" panose="020B0604020202020204" pitchFamily="34" charset="0"/>
                        </a:rPr>
                        <a:t>Day-ahead Flow Export per BRP and MBA</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rPr>
                        <a:t>Day-ahead Flow Export per BRP and MBA</a:t>
                      </a:r>
                    </a:p>
                  </a:txBody>
                  <a:tcPr marL="0" marR="0" marT="0" marB="0" anchor="ctr"/>
                </a:tc>
                <a:extLst>
                  <a:ext uri="{0D108BD9-81ED-4DB2-BD59-A6C34878D82A}">
                    <a16:rowId xmlns:a16="http://schemas.microsoft.com/office/drawing/2014/main" val="4116066934"/>
                  </a:ext>
                </a:extLst>
              </a:tr>
              <a:tr h="270411">
                <a:tc>
                  <a:txBody>
                    <a:bodyPr/>
                    <a:lstStyle/>
                    <a:p>
                      <a:pPr algn="l" fontAlgn="ctr"/>
                      <a:r>
                        <a:rPr lang="en-US" sz="1000" b="0" i="0" u="none" strike="noStrike">
                          <a:solidFill>
                            <a:srgbClr val="000000"/>
                          </a:solidFill>
                          <a:effectLst/>
                          <a:latin typeface="Arial" panose="020B0604020202020204" pitchFamily="34" charset="0"/>
                        </a:rPr>
                        <a:t>Intraday Flow Import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Intraday Flow Import per BRP and MBA</a:t>
                      </a:r>
                    </a:p>
                  </a:txBody>
                  <a:tcPr marL="0" marR="0" marT="0" marB="0" anchor="ctr"/>
                </a:tc>
                <a:extLst>
                  <a:ext uri="{0D108BD9-81ED-4DB2-BD59-A6C34878D82A}">
                    <a16:rowId xmlns:a16="http://schemas.microsoft.com/office/drawing/2014/main" val="4146165138"/>
                  </a:ext>
                </a:extLst>
              </a:tr>
              <a:tr h="152400">
                <a:tc>
                  <a:txBody>
                    <a:bodyPr/>
                    <a:lstStyle/>
                    <a:p>
                      <a:pPr algn="l" fontAlgn="ctr"/>
                      <a:r>
                        <a:rPr lang="en-US" sz="1000" b="0" i="0" u="none" strike="noStrike">
                          <a:solidFill>
                            <a:srgbClr val="000000"/>
                          </a:solidFill>
                          <a:effectLst/>
                          <a:latin typeface="Arial" panose="020B0604020202020204" pitchFamily="34" charset="0"/>
                        </a:rPr>
                        <a:t>Intraday Flow Export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Intraday Flow Export per BRP and MBA</a:t>
                      </a:r>
                    </a:p>
                  </a:txBody>
                  <a:tcPr marL="0" marR="0" marT="0" marB="0" anchor="ctr"/>
                </a:tc>
                <a:extLst>
                  <a:ext uri="{0D108BD9-81ED-4DB2-BD59-A6C34878D82A}">
                    <a16:rowId xmlns:a16="http://schemas.microsoft.com/office/drawing/2014/main" val="745926580"/>
                  </a:ext>
                </a:extLst>
              </a:tr>
              <a:tr h="152400">
                <a:tc>
                  <a:txBody>
                    <a:bodyPr/>
                    <a:lstStyle/>
                    <a:p>
                      <a:pPr algn="l" fontAlgn="ctr"/>
                      <a:r>
                        <a:rPr lang="en-US" sz="1000" b="0" i="0" u="none" strike="noStrike">
                          <a:solidFill>
                            <a:srgbClr val="000000"/>
                          </a:solidFill>
                          <a:effectLst/>
                          <a:latin typeface="Arial" panose="020B0604020202020204" pitchFamily="34" charset="0"/>
                        </a:rPr>
                        <a:t>MGA Imbalance Surplus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MGA Imbalance Surplus per BRP and MBA</a:t>
                      </a:r>
                    </a:p>
                  </a:txBody>
                  <a:tcPr marL="0" marR="0" marT="0" marB="0" anchor="ctr"/>
                </a:tc>
                <a:extLst>
                  <a:ext uri="{0D108BD9-81ED-4DB2-BD59-A6C34878D82A}">
                    <a16:rowId xmlns:a16="http://schemas.microsoft.com/office/drawing/2014/main" val="2224200773"/>
                  </a:ext>
                </a:extLst>
              </a:tr>
              <a:tr h="152400">
                <a:tc>
                  <a:txBody>
                    <a:bodyPr/>
                    <a:lstStyle/>
                    <a:p>
                      <a:pPr algn="l" fontAlgn="ctr"/>
                      <a:r>
                        <a:rPr lang="fi-FI" sz="1000" b="0" i="0" u="none" strike="noStrike">
                          <a:solidFill>
                            <a:srgbClr val="000000"/>
                          </a:solidFill>
                          <a:effectLst/>
                          <a:latin typeface="Arial" panose="020B0604020202020204" pitchFamily="34" charset="0"/>
                        </a:rPr>
                        <a:t>MGA imbalance Deficit per BRP and MBA</a:t>
                      </a:r>
                    </a:p>
                  </a:txBody>
                  <a:tcPr marL="0" marR="0" marT="0" marB="0" anchor="ctr"/>
                </a:tc>
                <a:tc>
                  <a:txBody>
                    <a:bodyPr/>
                    <a:lstStyle/>
                    <a:p>
                      <a:pPr algn="l" fontAlgn="ctr"/>
                      <a:r>
                        <a:rPr lang="fi-FI" sz="1000" b="0" i="0" u="none" strike="noStrike">
                          <a:solidFill>
                            <a:srgbClr val="000000"/>
                          </a:solidFill>
                          <a:effectLst/>
                          <a:latin typeface="Arial" panose="020B0604020202020204" pitchFamily="34" charset="0"/>
                        </a:rPr>
                        <a:t>MGA imbalance Deficit per BRP and MBA</a:t>
                      </a:r>
                    </a:p>
                  </a:txBody>
                  <a:tcPr marL="0" marR="0" marT="0" marB="0" anchor="ctr"/>
                </a:tc>
                <a:extLst>
                  <a:ext uri="{0D108BD9-81ED-4DB2-BD59-A6C34878D82A}">
                    <a16:rowId xmlns:a16="http://schemas.microsoft.com/office/drawing/2014/main" val="2335825042"/>
                  </a:ext>
                </a:extLst>
              </a:tr>
              <a:tr h="152400">
                <a:tc>
                  <a:txBody>
                    <a:bodyPr/>
                    <a:lstStyle/>
                    <a:p>
                      <a:pPr algn="l" fontAlgn="ctr"/>
                      <a:r>
                        <a:rPr lang="en-US" sz="1000" b="0" i="0" u="none" strike="noStrike">
                          <a:solidFill>
                            <a:srgbClr val="000000"/>
                          </a:solidFill>
                          <a:effectLst/>
                          <a:latin typeface="Arial" panose="020B0604020202020204" pitchFamily="34" charset="0"/>
                        </a:rPr>
                        <a:t>Consumption Imbalance Adjustment Up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Consumption Imbalance Adjustment Up per BRP and MBA</a:t>
                      </a:r>
                    </a:p>
                  </a:txBody>
                  <a:tcPr marL="0" marR="0" marT="0" marB="0" anchor="ctr"/>
                </a:tc>
                <a:extLst>
                  <a:ext uri="{0D108BD9-81ED-4DB2-BD59-A6C34878D82A}">
                    <a16:rowId xmlns:a16="http://schemas.microsoft.com/office/drawing/2014/main" val="568198056"/>
                  </a:ext>
                </a:extLst>
              </a:tr>
              <a:tr h="335567">
                <a:tc>
                  <a:txBody>
                    <a:bodyPr/>
                    <a:lstStyle/>
                    <a:p>
                      <a:pPr algn="l" fontAlgn="ctr"/>
                      <a:r>
                        <a:rPr lang="en-US" sz="1000" b="0" i="0" u="none" strike="noStrike">
                          <a:solidFill>
                            <a:srgbClr val="000000"/>
                          </a:solidFill>
                          <a:effectLst/>
                          <a:latin typeface="Arial" panose="020B0604020202020204" pitchFamily="34" charset="0"/>
                        </a:rPr>
                        <a:t>Consumption Imbalance Adjustment Down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Consumption Imbalance Adjustment Down per BRP and MBA</a:t>
                      </a:r>
                    </a:p>
                  </a:txBody>
                  <a:tcPr marL="0" marR="0" marT="0" marB="0" anchor="ctr"/>
                </a:tc>
                <a:extLst>
                  <a:ext uri="{0D108BD9-81ED-4DB2-BD59-A6C34878D82A}">
                    <a16:rowId xmlns:a16="http://schemas.microsoft.com/office/drawing/2014/main" val="3217449112"/>
                  </a:ext>
                </a:extLst>
              </a:tr>
              <a:tr h="335567">
                <a:tc>
                  <a:txBody>
                    <a:bodyPr/>
                    <a:lstStyle/>
                    <a:p>
                      <a:pPr algn="l" fontAlgn="ctr"/>
                      <a:r>
                        <a:rPr lang="en-US" sz="1000" b="0" i="0" u="none" strike="noStrike">
                          <a:solidFill>
                            <a:srgbClr val="000000"/>
                          </a:solidFill>
                          <a:effectLst/>
                          <a:latin typeface="Arial" panose="020B0604020202020204" pitchFamily="34" charset="0"/>
                        </a:rPr>
                        <a:t>MGA Trade Import per BRP and MBA </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MGA Trade Import per BRP and MBA </a:t>
                      </a:r>
                    </a:p>
                  </a:txBody>
                  <a:tcPr marL="0" marR="0" marT="0" marB="0" anchor="ctr"/>
                </a:tc>
                <a:extLst>
                  <a:ext uri="{0D108BD9-81ED-4DB2-BD59-A6C34878D82A}">
                    <a16:rowId xmlns:a16="http://schemas.microsoft.com/office/drawing/2014/main" val="49029289"/>
                  </a:ext>
                </a:extLst>
              </a:tr>
              <a:tr h="335567">
                <a:tc>
                  <a:txBody>
                    <a:bodyPr/>
                    <a:lstStyle/>
                    <a:p>
                      <a:pPr algn="l" fontAlgn="ctr"/>
                      <a:r>
                        <a:rPr lang="en-US" sz="1000" b="0" i="0" u="none" strike="noStrike">
                          <a:solidFill>
                            <a:srgbClr val="000000"/>
                          </a:solidFill>
                          <a:effectLst/>
                          <a:latin typeface="Arial" panose="020B0604020202020204" pitchFamily="34" charset="0"/>
                        </a:rPr>
                        <a:t>MGA trade Export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MGA trade Export per BRP and MBA</a:t>
                      </a:r>
                    </a:p>
                  </a:txBody>
                  <a:tcPr marL="0" marR="0" marT="0" marB="0" anchor="ctr"/>
                </a:tc>
                <a:extLst>
                  <a:ext uri="{0D108BD9-81ED-4DB2-BD59-A6C34878D82A}">
                    <a16:rowId xmlns:a16="http://schemas.microsoft.com/office/drawing/2014/main" val="2293320170"/>
                  </a:ext>
                </a:extLst>
              </a:tr>
              <a:tr h="335567">
                <a:tc>
                  <a:txBody>
                    <a:bodyPr/>
                    <a:lstStyle/>
                    <a:p>
                      <a:pPr algn="l" fontAlgn="ctr"/>
                      <a:r>
                        <a:rPr lang="en-US" sz="1000" b="0" i="0" u="none" strike="noStrike">
                          <a:solidFill>
                            <a:srgbClr val="000000"/>
                          </a:solidFill>
                          <a:effectLst/>
                          <a:latin typeface="Arial" panose="020B0604020202020204" pitchFamily="34" charset="0"/>
                        </a:rPr>
                        <a:t>Consumption Pump Storage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Consumption Pump Storage per BRP and MBA</a:t>
                      </a:r>
                    </a:p>
                  </a:txBody>
                  <a:tcPr marL="0" marR="0" marT="0" marB="0" anchor="ctr"/>
                </a:tc>
                <a:extLst>
                  <a:ext uri="{0D108BD9-81ED-4DB2-BD59-A6C34878D82A}">
                    <a16:rowId xmlns:a16="http://schemas.microsoft.com/office/drawing/2014/main" val="1392762873"/>
                  </a:ext>
                </a:extLst>
              </a:tr>
              <a:tr h="335567">
                <a:tc>
                  <a:txBody>
                    <a:bodyPr/>
                    <a:lstStyle/>
                    <a:p>
                      <a:pPr algn="l" fontAlgn="ctr"/>
                      <a:r>
                        <a:rPr lang="en-US" sz="1000" b="0" i="0" u="none" strike="noStrike">
                          <a:solidFill>
                            <a:srgbClr val="000000"/>
                          </a:solidFill>
                          <a:effectLst/>
                          <a:latin typeface="Arial" panose="020B0604020202020204" pitchFamily="34" charset="0"/>
                        </a:rPr>
                        <a:t>Normal Production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Normal Production per BRP and MBA</a:t>
                      </a:r>
                    </a:p>
                  </a:txBody>
                  <a:tcPr marL="0" marR="0" marT="0" marB="0" anchor="ctr"/>
                </a:tc>
                <a:extLst>
                  <a:ext uri="{0D108BD9-81ED-4DB2-BD59-A6C34878D82A}">
                    <a16:rowId xmlns:a16="http://schemas.microsoft.com/office/drawing/2014/main" val="1484262681"/>
                  </a:ext>
                </a:extLst>
              </a:tr>
              <a:tr h="335567">
                <a:tc>
                  <a:txBody>
                    <a:bodyPr/>
                    <a:lstStyle/>
                    <a:p>
                      <a:pPr algn="l" fontAlgn="ctr"/>
                      <a:r>
                        <a:rPr lang="en-US" sz="1000" b="0" i="0" u="none" strike="noStrike">
                          <a:solidFill>
                            <a:srgbClr val="000000"/>
                          </a:solidFill>
                          <a:effectLst/>
                          <a:latin typeface="Arial" panose="020B0604020202020204" pitchFamily="34" charset="0"/>
                        </a:rPr>
                        <a:t>Production Imbalance Adjustment Up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Production Imbalance Adjustment Up per BRP and MBA</a:t>
                      </a:r>
                    </a:p>
                  </a:txBody>
                  <a:tcPr marL="0" marR="0" marT="0" marB="0" anchor="ctr"/>
                </a:tc>
                <a:extLst>
                  <a:ext uri="{0D108BD9-81ED-4DB2-BD59-A6C34878D82A}">
                    <a16:rowId xmlns:a16="http://schemas.microsoft.com/office/drawing/2014/main" val="4181800293"/>
                  </a:ext>
                </a:extLst>
              </a:tr>
              <a:tr h="335567">
                <a:tc>
                  <a:txBody>
                    <a:bodyPr/>
                    <a:lstStyle/>
                    <a:p>
                      <a:pPr algn="l" fontAlgn="ctr"/>
                      <a:r>
                        <a:rPr lang="en-US" sz="1000" b="0" i="0" u="none" strike="noStrike">
                          <a:solidFill>
                            <a:srgbClr val="000000"/>
                          </a:solidFill>
                          <a:effectLst/>
                          <a:latin typeface="Arial" panose="020B0604020202020204" pitchFamily="34" charset="0"/>
                        </a:rPr>
                        <a:t>Production imbalance Adjustment Down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Production imbalance Adjustment Down per BRP and MBA</a:t>
                      </a:r>
                    </a:p>
                  </a:txBody>
                  <a:tcPr marL="0" marR="0" marT="0" marB="0" anchor="ctr"/>
                </a:tc>
                <a:extLst>
                  <a:ext uri="{0D108BD9-81ED-4DB2-BD59-A6C34878D82A}">
                    <a16:rowId xmlns:a16="http://schemas.microsoft.com/office/drawing/2014/main" val="1201983189"/>
                  </a:ext>
                </a:extLst>
              </a:tr>
              <a:tr h="335567">
                <a:tc>
                  <a:txBody>
                    <a:bodyPr/>
                    <a:lstStyle/>
                    <a:p>
                      <a:pPr algn="l" fontAlgn="ctr"/>
                      <a:r>
                        <a:rPr lang="en-US" sz="1000" b="0" i="0" u="none" strike="noStrike">
                          <a:solidFill>
                            <a:srgbClr val="000000"/>
                          </a:solidFill>
                          <a:effectLst/>
                          <a:latin typeface="Arial" panose="020B0604020202020204" pitchFamily="34" charset="0"/>
                        </a:rPr>
                        <a:t>Day-ahead (NSL) Purchase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Day-ahead (NSL) Purchase per BRP and MBA</a:t>
                      </a:r>
                    </a:p>
                  </a:txBody>
                  <a:tcPr marL="0" marR="0" marT="0" marB="0" anchor="ctr"/>
                </a:tc>
                <a:extLst>
                  <a:ext uri="{0D108BD9-81ED-4DB2-BD59-A6C34878D82A}">
                    <a16:rowId xmlns:a16="http://schemas.microsoft.com/office/drawing/2014/main" val="3088908129"/>
                  </a:ext>
                </a:extLst>
              </a:tr>
              <a:tr h="335567">
                <a:tc>
                  <a:txBody>
                    <a:bodyPr/>
                    <a:lstStyle/>
                    <a:p>
                      <a:pPr algn="l" fontAlgn="ctr"/>
                      <a:r>
                        <a:rPr lang="en-US" sz="1000" b="0" i="0" u="none" strike="noStrike">
                          <a:solidFill>
                            <a:srgbClr val="000000"/>
                          </a:solidFill>
                          <a:effectLst/>
                          <a:latin typeface="Arial" panose="020B0604020202020204" pitchFamily="34" charset="0"/>
                        </a:rPr>
                        <a:t>Day-ahead (NSL) Sales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Day-ahead (NSL) Sales per BRP and MBA</a:t>
                      </a:r>
                    </a:p>
                  </a:txBody>
                  <a:tcPr marL="0" marR="0" marT="0" marB="0" anchor="ctr"/>
                </a:tc>
                <a:extLst>
                  <a:ext uri="{0D108BD9-81ED-4DB2-BD59-A6C34878D82A}">
                    <a16:rowId xmlns:a16="http://schemas.microsoft.com/office/drawing/2014/main" val="4022539446"/>
                  </a:ext>
                </a:extLst>
              </a:tr>
              <a:tr h="335567">
                <a:tc>
                  <a:txBody>
                    <a:bodyPr/>
                    <a:lstStyle/>
                    <a:p>
                      <a:pPr algn="l" fontAlgn="ctr"/>
                      <a:r>
                        <a:rPr lang="en-US" sz="1000" b="0" i="0" u="none" strike="noStrike">
                          <a:solidFill>
                            <a:srgbClr val="000000"/>
                          </a:solidFill>
                          <a:effectLst/>
                          <a:latin typeface="Arial" panose="020B0604020202020204" pitchFamily="34" charset="0"/>
                        </a:rPr>
                        <a:t>Day-ahead (NSL) Flow Import per BRP and MBA</a:t>
                      </a:r>
                    </a:p>
                  </a:txBody>
                  <a:tcPr marL="0" marR="0" marT="0" marB="0" anchor="ctr"/>
                </a:tc>
                <a:tc>
                  <a:txBody>
                    <a:bodyPr/>
                    <a:lstStyle/>
                    <a:p>
                      <a:pPr algn="l" fontAlgn="ctr"/>
                      <a:r>
                        <a:rPr lang="en-US" sz="1000" b="0" i="0" u="none" strike="noStrike">
                          <a:solidFill>
                            <a:srgbClr val="000000"/>
                          </a:solidFill>
                          <a:effectLst/>
                          <a:latin typeface="Arial" panose="020B0604020202020204" pitchFamily="34" charset="0"/>
                        </a:rPr>
                        <a:t>Day-ahead (NSL) Flow Import per BRP and MBA</a:t>
                      </a:r>
                    </a:p>
                  </a:txBody>
                  <a:tcPr marL="0" marR="0" marT="0" marB="0" anchor="ctr"/>
                </a:tc>
                <a:extLst>
                  <a:ext uri="{0D108BD9-81ED-4DB2-BD59-A6C34878D82A}">
                    <a16:rowId xmlns:a16="http://schemas.microsoft.com/office/drawing/2014/main" val="636260411"/>
                  </a:ext>
                </a:extLst>
              </a:tr>
              <a:tr h="335567">
                <a:tc>
                  <a:txBody>
                    <a:bodyPr/>
                    <a:lstStyle/>
                    <a:p>
                      <a:pPr algn="l" fontAlgn="ctr"/>
                      <a:r>
                        <a:rPr lang="en-US" sz="1000" b="0" i="0" u="none" strike="noStrike" dirty="0">
                          <a:solidFill>
                            <a:srgbClr val="000000"/>
                          </a:solidFill>
                          <a:effectLst/>
                          <a:latin typeface="Arial" panose="020B0604020202020204" pitchFamily="34" charset="0"/>
                        </a:rPr>
                        <a:t>Day-ahead (NSL) Flow Export per BRP and MBA</a:t>
                      </a:r>
                    </a:p>
                  </a:txBody>
                  <a:tcPr marL="0" marR="0" marT="0" marB="0" anchor="ctr"/>
                </a:tc>
                <a:tc>
                  <a:txBody>
                    <a:bodyPr/>
                    <a:lstStyle/>
                    <a:p>
                      <a:pPr algn="l" fontAlgn="ctr"/>
                      <a:r>
                        <a:rPr lang="en-US" sz="1000" b="0" i="0" u="none" strike="noStrike" dirty="0">
                          <a:solidFill>
                            <a:srgbClr val="000000"/>
                          </a:solidFill>
                          <a:effectLst/>
                          <a:latin typeface="Arial" panose="020B0604020202020204" pitchFamily="34" charset="0"/>
                        </a:rPr>
                        <a:t>Day-ahead (NSL) Flow Export per BRP and MBA</a:t>
                      </a:r>
                    </a:p>
                  </a:txBody>
                  <a:tcPr marL="0" marR="0" marT="0" marB="0" anchor="ctr"/>
                </a:tc>
                <a:extLst>
                  <a:ext uri="{0D108BD9-81ED-4DB2-BD59-A6C34878D82A}">
                    <a16:rowId xmlns:a16="http://schemas.microsoft.com/office/drawing/2014/main" val="1379728118"/>
                  </a:ext>
                </a:extLst>
              </a:tr>
            </a:tbl>
          </a:graphicData>
        </a:graphic>
      </p:graphicFrame>
    </p:spTree>
    <p:extLst>
      <p:ext uri="{BB962C8B-B14F-4D97-AF65-F5344CB8AC3E}">
        <p14:creationId xmlns:p14="http://schemas.microsoft.com/office/powerpoint/2010/main" val="274219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53625" y="360000"/>
            <a:ext cx="10726433" cy="1325563"/>
          </a:xfrm>
        </p:spPr>
        <p:txBody>
          <a:bodyPr>
            <a:normAutofit/>
          </a:bodyPr>
          <a:lstStyle/>
          <a:p>
            <a:r>
              <a:rPr lang="en-US" sz="2400" b="1" dirty="0"/>
              <a:t>Generic data packages for BRPs; </a:t>
            </a:r>
            <a:r>
              <a:rPr lang="en-FI" sz="2400" b="1" dirty="0"/>
              <a:t>15 min</a:t>
            </a:r>
            <a:r>
              <a:rPr lang="en-US" sz="2400" b="1" dirty="0"/>
              <a:t> values on a daily basis </a:t>
            </a:r>
            <a:r>
              <a:rPr lang="en-FI" sz="2400" b="1" dirty="0"/>
              <a:t>1</a:t>
            </a:r>
            <a:r>
              <a:rPr lang="en-US" sz="2400" b="1" dirty="0"/>
              <a:t>/</a:t>
            </a:r>
            <a:r>
              <a:rPr lang="en-FI" sz="2400" b="1" dirty="0"/>
              <a:t>3</a:t>
            </a:r>
            <a:endParaRPr lang="en-GB" sz="2400" b="1" dirty="0"/>
          </a:p>
        </p:txBody>
      </p:sp>
      <p:graphicFrame>
        <p:nvGraphicFramePr>
          <p:cNvPr id="6" name="Taulukko 6">
            <a:extLst>
              <a:ext uri="{FF2B5EF4-FFF2-40B4-BE49-F238E27FC236}">
                <a16:creationId xmlns:a16="http://schemas.microsoft.com/office/drawing/2014/main" id="{3155CFAF-E860-493E-8339-0D1248333178}"/>
              </a:ext>
            </a:extLst>
          </p:cNvPr>
          <p:cNvGraphicFramePr>
            <a:graphicFrameLocks noGrp="1"/>
          </p:cNvGraphicFramePr>
          <p:nvPr>
            <p:ph idx="1"/>
            <p:extLst>
              <p:ext uri="{D42A27DB-BD31-4B8C-83A1-F6EECF244321}">
                <p14:modId xmlns:p14="http://schemas.microsoft.com/office/powerpoint/2010/main" val="575362708"/>
              </p:ext>
            </p:extLst>
          </p:nvPr>
        </p:nvGraphicFramePr>
        <p:xfrm>
          <a:off x="479376" y="1308074"/>
          <a:ext cx="10726433" cy="5105947"/>
        </p:xfrm>
        <a:graphic>
          <a:graphicData uri="http://schemas.openxmlformats.org/drawingml/2006/table">
            <a:tbl>
              <a:tblPr firstRow="1" bandRow="1">
                <a:tableStyleId>{F5AB1C69-6EDB-4FF4-983F-18BD219EF322}</a:tableStyleId>
              </a:tblPr>
              <a:tblGrid>
                <a:gridCol w="5240042">
                  <a:extLst>
                    <a:ext uri="{9D8B030D-6E8A-4147-A177-3AD203B41FA5}">
                      <a16:colId xmlns:a16="http://schemas.microsoft.com/office/drawing/2014/main" val="2674517354"/>
                    </a:ext>
                  </a:extLst>
                </a:gridCol>
                <a:gridCol w="5486391">
                  <a:extLst>
                    <a:ext uri="{9D8B030D-6E8A-4147-A177-3AD203B41FA5}">
                      <a16:colId xmlns:a16="http://schemas.microsoft.com/office/drawing/2014/main" val="4086469038"/>
                    </a:ext>
                  </a:extLst>
                </a:gridCol>
              </a:tblGrid>
              <a:tr h="531232">
                <a:tc>
                  <a:txBody>
                    <a:bodyPr/>
                    <a:lstStyle/>
                    <a:p>
                      <a:r>
                        <a:rPr lang="fi-FI" sz="1800" dirty="0"/>
                        <a:t>Data </a:t>
                      </a:r>
                      <a:r>
                        <a:rPr lang="fi-FI" sz="1800" dirty="0" err="1"/>
                        <a:t>Package</a:t>
                      </a:r>
                      <a:endParaRPr lang="en-US" sz="1800" dirty="0"/>
                    </a:p>
                  </a:txBody>
                  <a:tcPr>
                    <a:solidFill>
                      <a:schemeClr val="tx2"/>
                    </a:solidFill>
                  </a:tcPr>
                </a:tc>
                <a:tc>
                  <a:txBody>
                    <a:bodyPr/>
                    <a:lstStyle/>
                    <a:p>
                      <a:r>
                        <a:rPr lang="fi-FI" sz="1800" dirty="0" err="1"/>
                        <a:t>Description</a:t>
                      </a:r>
                      <a:endParaRPr lang="en-US" sz="1800" dirty="0"/>
                    </a:p>
                  </a:txBody>
                  <a:tcPr>
                    <a:solidFill>
                      <a:schemeClr val="tx2"/>
                    </a:solidFill>
                  </a:tcPr>
                </a:tc>
                <a:extLst>
                  <a:ext uri="{0D108BD9-81ED-4DB2-BD59-A6C34878D82A}">
                    <a16:rowId xmlns:a16="http://schemas.microsoft.com/office/drawing/2014/main" val="1151812757"/>
                  </a:ext>
                </a:extLst>
              </a:tr>
              <a:tr h="389793">
                <a:tc>
                  <a:txBody>
                    <a:bodyPr/>
                    <a:lstStyle/>
                    <a:p>
                      <a:pPr algn="l" fontAlgn="b"/>
                      <a:r>
                        <a:rPr lang="en-US" sz="1200" b="0" i="0" u="none" strike="noStrike" dirty="0">
                          <a:solidFill>
                            <a:srgbClr val="000000"/>
                          </a:solidFill>
                          <a:effectLst/>
                          <a:latin typeface="Calibri" panose="020F0502020204030204" pitchFamily="34" charset="0"/>
                        </a:rPr>
                        <a:t>Consumption per BRP and MBA 15-minute</a:t>
                      </a:r>
                    </a:p>
                  </a:txBody>
                  <a:tcPr marL="0" marR="0" marT="0" marB="0" anchor="b"/>
                </a:tc>
                <a:tc>
                  <a:txBody>
                    <a:bodyPr/>
                    <a:lstStyle/>
                    <a:p>
                      <a:pPr algn="l" fontAlgn="ctr"/>
                      <a:r>
                        <a:rPr lang="en-US" sz="1000" b="0" i="1" u="none" strike="noStrike" dirty="0">
                          <a:solidFill>
                            <a:srgbClr val="000000"/>
                          </a:solidFill>
                          <a:effectLst/>
                          <a:latin typeface="Arial" panose="020B0604020202020204" pitchFamily="34" charset="0"/>
                        </a:rPr>
                        <a:t>Consumption per BRP and MBA</a:t>
                      </a:r>
                    </a:p>
                  </a:txBody>
                  <a:tcPr marL="0" marR="0" marT="0" marB="0" anchor="ctr"/>
                </a:tc>
                <a:extLst>
                  <a:ext uri="{0D108BD9-81ED-4DB2-BD59-A6C34878D82A}">
                    <a16:rowId xmlns:a16="http://schemas.microsoft.com/office/drawing/2014/main" val="4116066934"/>
                  </a:ext>
                </a:extLst>
              </a:tr>
              <a:tr h="389793">
                <a:tc>
                  <a:txBody>
                    <a:bodyPr/>
                    <a:lstStyle/>
                    <a:p>
                      <a:pPr algn="l" fontAlgn="b"/>
                      <a:r>
                        <a:rPr lang="en-US" sz="1200" b="0" i="0" u="none" strike="noStrike">
                          <a:solidFill>
                            <a:srgbClr val="000000"/>
                          </a:solidFill>
                          <a:effectLst/>
                          <a:latin typeface="Calibri" panose="020F0502020204030204" pitchFamily="34" charset="0"/>
                        </a:rPr>
                        <a:t>Consumption per type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Consumption per type per BRP and MBA</a:t>
                      </a:r>
                    </a:p>
                  </a:txBody>
                  <a:tcPr marL="0" marR="0" marT="0" marB="0" anchor="ctr"/>
                </a:tc>
                <a:extLst>
                  <a:ext uri="{0D108BD9-81ED-4DB2-BD59-A6C34878D82A}">
                    <a16:rowId xmlns:a16="http://schemas.microsoft.com/office/drawing/2014/main" val="3284334124"/>
                  </a:ext>
                </a:extLst>
              </a:tr>
              <a:tr h="389793">
                <a:tc>
                  <a:txBody>
                    <a:bodyPr/>
                    <a:lstStyle/>
                    <a:p>
                      <a:pPr algn="l" fontAlgn="b"/>
                      <a:r>
                        <a:rPr lang="en-US" sz="1200" b="0" i="0" u="none" strike="noStrike">
                          <a:solidFill>
                            <a:srgbClr val="000000"/>
                          </a:solidFill>
                          <a:effectLst/>
                          <a:latin typeface="Calibri" panose="020F0502020204030204" pitchFamily="34" charset="0"/>
                        </a:rPr>
                        <a:t>Consumption per RE and MGA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Consumption per RE and MGA</a:t>
                      </a:r>
                    </a:p>
                  </a:txBody>
                  <a:tcPr marL="0" marR="0" marT="0" marB="0" anchor="ctr"/>
                </a:tc>
                <a:extLst>
                  <a:ext uri="{0D108BD9-81ED-4DB2-BD59-A6C34878D82A}">
                    <a16:rowId xmlns:a16="http://schemas.microsoft.com/office/drawing/2014/main" val="946569824"/>
                  </a:ext>
                </a:extLst>
              </a:tr>
              <a:tr h="389793">
                <a:tc>
                  <a:txBody>
                    <a:bodyPr/>
                    <a:lstStyle/>
                    <a:p>
                      <a:pPr algn="l" fontAlgn="b"/>
                      <a:r>
                        <a:rPr lang="en-US" sz="1200" b="0" i="0" u="none" strike="noStrike">
                          <a:solidFill>
                            <a:srgbClr val="000000"/>
                          </a:solidFill>
                          <a:effectLst/>
                          <a:latin typeface="Calibri" panose="020F0502020204030204" pitchFamily="34" charset="0"/>
                        </a:rPr>
                        <a:t>Production Minor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Production Minor per BRP and MBA</a:t>
                      </a:r>
                    </a:p>
                  </a:txBody>
                  <a:tcPr marL="0" marR="0" marT="0" marB="0" anchor="ctr"/>
                </a:tc>
                <a:extLst>
                  <a:ext uri="{0D108BD9-81ED-4DB2-BD59-A6C34878D82A}">
                    <a16:rowId xmlns:a16="http://schemas.microsoft.com/office/drawing/2014/main" val="308946796"/>
                  </a:ext>
                </a:extLst>
              </a:tr>
              <a:tr h="389793">
                <a:tc>
                  <a:txBody>
                    <a:bodyPr/>
                    <a:lstStyle/>
                    <a:p>
                      <a:pPr algn="l" fontAlgn="b"/>
                      <a:r>
                        <a:rPr lang="en-US" sz="1200" b="0" i="0" u="none" strike="noStrike">
                          <a:solidFill>
                            <a:srgbClr val="000000"/>
                          </a:solidFill>
                          <a:effectLst/>
                          <a:latin typeface="Calibri" panose="020F0502020204030204" pitchFamily="34" charset="0"/>
                        </a:rPr>
                        <a:t>Production Plan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Production Plan per BRP and MBA</a:t>
                      </a:r>
                    </a:p>
                  </a:txBody>
                  <a:tcPr marL="0" marR="0" marT="0" marB="0" anchor="ctr"/>
                </a:tc>
                <a:extLst>
                  <a:ext uri="{0D108BD9-81ED-4DB2-BD59-A6C34878D82A}">
                    <a16:rowId xmlns:a16="http://schemas.microsoft.com/office/drawing/2014/main" val="1977799395"/>
                  </a:ext>
                </a:extLst>
              </a:tr>
              <a:tr h="389793">
                <a:tc>
                  <a:txBody>
                    <a:bodyPr/>
                    <a:lstStyle/>
                    <a:p>
                      <a:pPr algn="l" fontAlgn="b"/>
                      <a:r>
                        <a:rPr lang="en-US" sz="1200" b="0" i="0" u="none" strike="noStrike">
                          <a:solidFill>
                            <a:srgbClr val="000000"/>
                          </a:solidFill>
                          <a:effectLst/>
                          <a:latin typeface="Calibri" panose="020F0502020204030204" pitchFamily="34" charset="0"/>
                        </a:rPr>
                        <a:t>Bilateral Trade Purchase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Bilateral Trade Purchase per BRP and MBA</a:t>
                      </a:r>
                    </a:p>
                  </a:txBody>
                  <a:tcPr marL="0" marR="0" marT="0" marB="0" anchor="ctr"/>
                </a:tc>
                <a:extLst>
                  <a:ext uri="{0D108BD9-81ED-4DB2-BD59-A6C34878D82A}">
                    <a16:rowId xmlns:a16="http://schemas.microsoft.com/office/drawing/2014/main" val="3651282658"/>
                  </a:ext>
                </a:extLst>
              </a:tr>
              <a:tr h="389793">
                <a:tc>
                  <a:txBody>
                    <a:bodyPr/>
                    <a:lstStyle/>
                    <a:p>
                      <a:pPr algn="l" fontAlgn="b"/>
                      <a:r>
                        <a:rPr lang="en-US" sz="1200" b="0" i="0" u="none" strike="noStrike">
                          <a:solidFill>
                            <a:srgbClr val="000000"/>
                          </a:solidFill>
                          <a:effectLst/>
                          <a:latin typeface="Calibri" panose="020F0502020204030204" pitchFamily="34" charset="0"/>
                        </a:rPr>
                        <a:t>Bilateral Trade Sales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Bilateral Trade Sales per BRP and MBA</a:t>
                      </a:r>
                    </a:p>
                  </a:txBody>
                  <a:tcPr marL="0" marR="0" marT="0" marB="0" anchor="ctr"/>
                </a:tc>
                <a:extLst>
                  <a:ext uri="{0D108BD9-81ED-4DB2-BD59-A6C34878D82A}">
                    <a16:rowId xmlns:a16="http://schemas.microsoft.com/office/drawing/2014/main" val="4146165138"/>
                  </a:ext>
                </a:extLst>
              </a:tr>
              <a:tr h="219683">
                <a:tc>
                  <a:txBody>
                    <a:bodyPr/>
                    <a:lstStyle/>
                    <a:p>
                      <a:pPr algn="l" fontAlgn="b"/>
                      <a:r>
                        <a:rPr lang="en-US" sz="1200" b="0" i="0" u="none" strike="noStrike">
                          <a:solidFill>
                            <a:srgbClr val="000000"/>
                          </a:solidFill>
                          <a:effectLst/>
                          <a:latin typeface="Calibri" panose="020F0502020204030204" pitchFamily="34" charset="0"/>
                        </a:rPr>
                        <a:t>Day-ahead Purchase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Purchase per BRP and MBA</a:t>
                      </a:r>
                    </a:p>
                  </a:txBody>
                  <a:tcPr marL="0" marR="0" marT="0" marB="0" anchor="ctr"/>
                </a:tc>
                <a:extLst>
                  <a:ext uri="{0D108BD9-81ED-4DB2-BD59-A6C34878D82A}">
                    <a16:rowId xmlns:a16="http://schemas.microsoft.com/office/drawing/2014/main" val="745926580"/>
                  </a:ext>
                </a:extLst>
              </a:tr>
              <a:tr h="219683">
                <a:tc>
                  <a:txBody>
                    <a:bodyPr/>
                    <a:lstStyle/>
                    <a:p>
                      <a:pPr algn="l" fontAlgn="b"/>
                      <a:r>
                        <a:rPr lang="en-US" sz="1200" b="0" i="0" u="none" strike="noStrike">
                          <a:solidFill>
                            <a:srgbClr val="000000"/>
                          </a:solidFill>
                          <a:effectLst/>
                          <a:latin typeface="Calibri" panose="020F0502020204030204" pitchFamily="34" charset="0"/>
                        </a:rPr>
                        <a:t>Day-ahead Sales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Sales per BRP and MBA</a:t>
                      </a:r>
                    </a:p>
                  </a:txBody>
                  <a:tcPr marL="0" marR="0" marT="0" marB="0" anchor="ctr"/>
                </a:tc>
                <a:extLst>
                  <a:ext uri="{0D108BD9-81ED-4DB2-BD59-A6C34878D82A}">
                    <a16:rowId xmlns:a16="http://schemas.microsoft.com/office/drawing/2014/main" val="2224200773"/>
                  </a:ext>
                </a:extLst>
              </a:tr>
              <a:tr h="219683">
                <a:tc>
                  <a:txBody>
                    <a:bodyPr/>
                    <a:lstStyle/>
                    <a:p>
                      <a:pPr algn="l" fontAlgn="b"/>
                      <a:r>
                        <a:rPr lang="en-US" sz="1200" b="0" i="0" u="none" strike="noStrike">
                          <a:solidFill>
                            <a:srgbClr val="000000"/>
                          </a:solidFill>
                          <a:effectLst/>
                          <a:latin typeface="Calibri" panose="020F0502020204030204" pitchFamily="34" charset="0"/>
                        </a:rPr>
                        <a:t>Intraday Purchase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Intraday Purchase per BRP and MBA</a:t>
                      </a:r>
                    </a:p>
                  </a:txBody>
                  <a:tcPr marL="0" marR="0" marT="0" marB="0" anchor="ctr"/>
                </a:tc>
                <a:extLst>
                  <a:ext uri="{0D108BD9-81ED-4DB2-BD59-A6C34878D82A}">
                    <a16:rowId xmlns:a16="http://schemas.microsoft.com/office/drawing/2014/main" val="2335825042"/>
                  </a:ext>
                </a:extLst>
              </a:tr>
              <a:tr h="219683">
                <a:tc>
                  <a:txBody>
                    <a:bodyPr/>
                    <a:lstStyle/>
                    <a:p>
                      <a:pPr algn="l" fontAlgn="b"/>
                      <a:r>
                        <a:rPr lang="en-US" sz="1200" b="0" i="0" u="none" strike="noStrike">
                          <a:solidFill>
                            <a:srgbClr val="000000"/>
                          </a:solidFill>
                          <a:effectLst/>
                          <a:latin typeface="Calibri" panose="020F0502020204030204" pitchFamily="34" charset="0"/>
                        </a:rPr>
                        <a:t>Intraday Sales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Intraday Sales per BRP and MBA</a:t>
                      </a:r>
                    </a:p>
                  </a:txBody>
                  <a:tcPr marL="0" marR="0" marT="0" marB="0" anchor="ctr"/>
                </a:tc>
                <a:extLst>
                  <a:ext uri="{0D108BD9-81ED-4DB2-BD59-A6C34878D82A}">
                    <a16:rowId xmlns:a16="http://schemas.microsoft.com/office/drawing/2014/main" val="568198056"/>
                  </a:ext>
                </a:extLst>
              </a:tr>
              <a:tr h="483716">
                <a:tc>
                  <a:txBody>
                    <a:bodyPr/>
                    <a:lstStyle/>
                    <a:p>
                      <a:pPr algn="l" fontAlgn="b"/>
                      <a:r>
                        <a:rPr lang="en-US" sz="1200" b="0" i="0" u="none" strike="noStrike">
                          <a:solidFill>
                            <a:srgbClr val="000000"/>
                          </a:solidFill>
                          <a:effectLst/>
                          <a:latin typeface="Calibri" panose="020F0502020204030204" pitchFamily="34" charset="0"/>
                        </a:rPr>
                        <a:t>Day-ahead Flow Import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Flow Import per BRP and MBA</a:t>
                      </a:r>
                    </a:p>
                  </a:txBody>
                  <a:tcPr marL="0" marR="0" marT="0" marB="0" anchor="ctr"/>
                </a:tc>
                <a:extLst>
                  <a:ext uri="{0D108BD9-81ED-4DB2-BD59-A6C34878D82A}">
                    <a16:rowId xmlns:a16="http://schemas.microsoft.com/office/drawing/2014/main" val="3217449112"/>
                  </a:ext>
                </a:extLst>
              </a:tr>
              <a:tr h="483716">
                <a:tc>
                  <a:txBody>
                    <a:bodyPr/>
                    <a:lstStyle/>
                    <a:p>
                      <a:pPr algn="l" fontAlgn="b"/>
                      <a:r>
                        <a:rPr lang="en-US" sz="1200" b="0" i="0" u="none" strike="noStrike" dirty="0">
                          <a:solidFill>
                            <a:srgbClr val="000000"/>
                          </a:solidFill>
                          <a:effectLst/>
                          <a:latin typeface="Calibri" panose="020F0502020204030204" pitchFamily="34" charset="0"/>
                        </a:rPr>
                        <a:t>Day-ahead Flow Export per BRP and MBA 15-minute</a:t>
                      </a:r>
                    </a:p>
                  </a:txBody>
                  <a:tcPr marL="0" marR="0" marT="0" marB="0" anchor="b"/>
                </a:tc>
                <a:tc>
                  <a:txBody>
                    <a:bodyPr/>
                    <a:lstStyle/>
                    <a:p>
                      <a:pPr algn="l" fontAlgn="ctr"/>
                      <a:r>
                        <a:rPr lang="en-US" sz="1000" b="0" i="1" u="none" strike="noStrike" dirty="0">
                          <a:solidFill>
                            <a:srgbClr val="000000"/>
                          </a:solidFill>
                          <a:effectLst/>
                          <a:latin typeface="Arial" panose="020B0604020202020204" pitchFamily="34" charset="0"/>
                        </a:rPr>
                        <a:t>Day-ahead Flow Export per BRP and MBA</a:t>
                      </a:r>
                    </a:p>
                  </a:txBody>
                  <a:tcPr marL="0" marR="0" marT="0" marB="0" anchor="ctr"/>
                </a:tc>
                <a:extLst>
                  <a:ext uri="{0D108BD9-81ED-4DB2-BD59-A6C34878D82A}">
                    <a16:rowId xmlns:a16="http://schemas.microsoft.com/office/drawing/2014/main" val="49029289"/>
                  </a:ext>
                </a:extLst>
              </a:tr>
            </a:tbl>
          </a:graphicData>
        </a:graphic>
      </p:graphicFrame>
    </p:spTree>
    <p:extLst>
      <p:ext uri="{BB962C8B-B14F-4D97-AF65-F5344CB8AC3E}">
        <p14:creationId xmlns:p14="http://schemas.microsoft.com/office/powerpoint/2010/main" val="14837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53625" y="360000"/>
            <a:ext cx="10726433" cy="1325563"/>
          </a:xfrm>
        </p:spPr>
        <p:txBody>
          <a:bodyPr>
            <a:normAutofit/>
          </a:bodyPr>
          <a:lstStyle/>
          <a:p>
            <a:r>
              <a:rPr lang="en-US" sz="2400" b="1" dirty="0"/>
              <a:t>Generic data packages for BRPs; </a:t>
            </a:r>
            <a:r>
              <a:rPr lang="en-FI" sz="2400" b="1" dirty="0"/>
              <a:t>15 min</a:t>
            </a:r>
            <a:r>
              <a:rPr lang="en-US" sz="2400" b="1" dirty="0"/>
              <a:t> values on a daily basis </a:t>
            </a:r>
            <a:r>
              <a:rPr lang="en-FI" sz="2400" b="1" dirty="0"/>
              <a:t>2</a:t>
            </a:r>
            <a:r>
              <a:rPr lang="en-US" sz="2400" b="1" dirty="0"/>
              <a:t>/</a:t>
            </a:r>
            <a:r>
              <a:rPr lang="en-FI" sz="2400" b="1" dirty="0"/>
              <a:t>2</a:t>
            </a:r>
            <a:endParaRPr lang="en-GB" sz="2400" b="1" dirty="0"/>
          </a:p>
        </p:txBody>
      </p:sp>
      <p:graphicFrame>
        <p:nvGraphicFramePr>
          <p:cNvPr id="6" name="Taulukko 6">
            <a:extLst>
              <a:ext uri="{FF2B5EF4-FFF2-40B4-BE49-F238E27FC236}">
                <a16:creationId xmlns:a16="http://schemas.microsoft.com/office/drawing/2014/main" id="{3155CFAF-E860-493E-8339-0D1248333178}"/>
              </a:ext>
            </a:extLst>
          </p:cNvPr>
          <p:cNvGraphicFramePr>
            <a:graphicFrameLocks noGrp="1"/>
          </p:cNvGraphicFramePr>
          <p:nvPr>
            <p:ph idx="1"/>
            <p:extLst>
              <p:ext uri="{D42A27DB-BD31-4B8C-83A1-F6EECF244321}">
                <p14:modId xmlns:p14="http://schemas.microsoft.com/office/powerpoint/2010/main" val="4058663615"/>
              </p:ext>
            </p:extLst>
          </p:nvPr>
        </p:nvGraphicFramePr>
        <p:xfrm>
          <a:off x="623392" y="1556792"/>
          <a:ext cx="10726433" cy="4308071"/>
        </p:xfrm>
        <a:graphic>
          <a:graphicData uri="http://schemas.openxmlformats.org/drawingml/2006/table">
            <a:tbl>
              <a:tblPr firstRow="1" bandRow="1">
                <a:tableStyleId>{F5AB1C69-6EDB-4FF4-983F-18BD219EF322}</a:tableStyleId>
              </a:tblPr>
              <a:tblGrid>
                <a:gridCol w="5240042">
                  <a:extLst>
                    <a:ext uri="{9D8B030D-6E8A-4147-A177-3AD203B41FA5}">
                      <a16:colId xmlns:a16="http://schemas.microsoft.com/office/drawing/2014/main" val="2674517354"/>
                    </a:ext>
                  </a:extLst>
                </a:gridCol>
                <a:gridCol w="5486391">
                  <a:extLst>
                    <a:ext uri="{9D8B030D-6E8A-4147-A177-3AD203B41FA5}">
                      <a16:colId xmlns:a16="http://schemas.microsoft.com/office/drawing/2014/main" val="4086469038"/>
                    </a:ext>
                  </a:extLst>
                </a:gridCol>
              </a:tblGrid>
              <a:tr h="357476">
                <a:tc>
                  <a:txBody>
                    <a:bodyPr/>
                    <a:lstStyle/>
                    <a:p>
                      <a:r>
                        <a:rPr lang="fi-FI" sz="1800" dirty="0"/>
                        <a:t>Data </a:t>
                      </a:r>
                      <a:r>
                        <a:rPr lang="fi-FI" sz="1800" dirty="0" err="1"/>
                        <a:t>Package</a:t>
                      </a:r>
                      <a:endParaRPr lang="en-US" sz="1800" dirty="0"/>
                    </a:p>
                  </a:txBody>
                  <a:tcPr>
                    <a:solidFill>
                      <a:schemeClr val="tx2"/>
                    </a:solidFill>
                  </a:tcPr>
                </a:tc>
                <a:tc>
                  <a:txBody>
                    <a:bodyPr/>
                    <a:lstStyle/>
                    <a:p>
                      <a:r>
                        <a:rPr lang="fi-FI" sz="1800" dirty="0" err="1"/>
                        <a:t>Description</a:t>
                      </a:r>
                      <a:endParaRPr lang="en-US" sz="1800" dirty="0"/>
                    </a:p>
                  </a:txBody>
                  <a:tcPr>
                    <a:solidFill>
                      <a:schemeClr val="tx2"/>
                    </a:solidFill>
                  </a:tcPr>
                </a:tc>
                <a:extLst>
                  <a:ext uri="{0D108BD9-81ED-4DB2-BD59-A6C34878D82A}">
                    <a16:rowId xmlns:a16="http://schemas.microsoft.com/office/drawing/2014/main" val="1151812757"/>
                  </a:ext>
                </a:extLst>
              </a:tr>
              <a:tr h="262299">
                <a:tc>
                  <a:txBody>
                    <a:bodyPr/>
                    <a:lstStyle/>
                    <a:p>
                      <a:pPr algn="l" fontAlgn="b"/>
                      <a:r>
                        <a:rPr lang="en-US" sz="1200" b="0" i="0" u="none" strike="noStrike" dirty="0">
                          <a:solidFill>
                            <a:srgbClr val="000000"/>
                          </a:solidFill>
                          <a:effectLst/>
                          <a:latin typeface="Calibri" panose="020F0502020204030204" pitchFamily="34" charset="0"/>
                        </a:rPr>
                        <a:t>Intraday Flow Import per BRP and MBA 15-minute</a:t>
                      </a:r>
                    </a:p>
                  </a:txBody>
                  <a:tcPr marL="0" marR="0" marT="0" marB="0" anchor="b"/>
                </a:tc>
                <a:tc>
                  <a:txBody>
                    <a:bodyPr/>
                    <a:lstStyle/>
                    <a:p>
                      <a:pPr algn="l" fontAlgn="ctr"/>
                      <a:r>
                        <a:rPr lang="en-US" sz="1000" b="0" i="1" u="none" strike="noStrike" dirty="0">
                          <a:solidFill>
                            <a:srgbClr val="000000"/>
                          </a:solidFill>
                          <a:effectLst/>
                          <a:latin typeface="Arial" panose="020B0604020202020204" pitchFamily="34" charset="0"/>
                        </a:rPr>
                        <a:t>Intraday Flow Import per BRP and MBA</a:t>
                      </a:r>
                    </a:p>
                  </a:txBody>
                  <a:tcPr marL="0" marR="0" marT="0" marB="0" anchor="ctr"/>
                </a:tc>
                <a:extLst>
                  <a:ext uri="{0D108BD9-81ED-4DB2-BD59-A6C34878D82A}">
                    <a16:rowId xmlns:a16="http://schemas.microsoft.com/office/drawing/2014/main" val="4116066934"/>
                  </a:ext>
                </a:extLst>
              </a:tr>
              <a:tr h="262299">
                <a:tc>
                  <a:txBody>
                    <a:bodyPr/>
                    <a:lstStyle/>
                    <a:p>
                      <a:pPr algn="l" fontAlgn="b"/>
                      <a:r>
                        <a:rPr lang="en-US" sz="1200" b="0" i="0" u="none" strike="noStrike">
                          <a:solidFill>
                            <a:srgbClr val="000000"/>
                          </a:solidFill>
                          <a:effectLst/>
                          <a:latin typeface="Calibri" panose="020F0502020204030204" pitchFamily="34" charset="0"/>
                        </a:rPr>
                        <a:t>Intraday Flow Export per BRP and MBA 15-minute</a:t>
                      </a:r>
                    </a:p>
                  </a:txBody>
                  <a:tcPr marL="0" marR="0" marT="0" marB="0" anchor="b"/>
                </a:tc>
                <a:tc>
                  <a:txBody>
                    <a:bodyPr/>
                    <a:lstStyle/>
                    <a:p>
                      <a:pPr algn="l" fontAlgn="ctr"/>
                      <a:r>
                        <a:rPr lang="en-US" sz="1000" b="0" i="1" u="none" strike="noStrike" dirty="0">
                          <a:solidFill>
                            <a:srgbClr val="000000"/>
                          </a:solidFill>
                          <a:effectLst/>
                          <a:latin typeface="Arial" panose="020B0604020202020204" pitchFamily="34" charset="0"/>
                        </a:rPr>
                        <a:t>Intraday Flow Export per BRP and MBA</a:t>
                      </a:r>
                    </a:p>
                  </a:txBody>
                  <a:tcPr marL="0" marR="0" marT="0" marB="0" anchor="ctr"/>
                </a:tc>
                <a:extLst>
                  <a:ext uri="{0D108BD9-81ED-4DB2-BD59-A6C34878D82A}">
                    <a16:rowId xmlns:a16="http://schemas.microsoft.com/office/drawing/2014/main" val="1408939649"/>
                  </a:ext>
                </a:extLst>
              </a:tr>
              <a:tr h="262299">
                <a:tc>
                  <a:txBody>
                    <a:bodyPr/>
                    <a:lstStyle/>
                    <a:p>
                      <a:pPr algn="l" fontAlgn="b"/>
                      <a:r>
                        <a:rPr lang="en-US" sz="1200" b="0" i="0" u="none" strike="noStrike">
                          <a:solidFill>
                            <a:srgbClr val="000000"/>
                          </a:solidFill>
                          <a:effectLst/>
                          <a:latin typeface="Calibri" panose="020F0502020204030204" pitchFamily="34" charset="0"/>
                        </a:rPr>
                        <a:t>MGA Imbalance Surplus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MGA Imbalance Surplus per BRP and MBA</a:t>
                      </a:r>
                    </a:p>
                  </a:txBody>
                  <a:tcPr marL="0" marR="0" marT="0" marB="0" anchor="ctr"/>
                </a:tc>
                <a:extLst>
                  <a:ext uri="{0D108BD9-81ED-4DB2-BD59-A6C34878D82A}">
                    <a16:rowId xmlns:a16="http://schemas.microsoft.com/office/drawing/2014/main" val="1417184979"/>
                  </a:ext>
                </a:extLst>
              </a:tr>
              <a:tr h="262299">
                <a:tc>
                  <a:txBody>
                    <a:bodyPr/>
                    <a:lstStyle/>
                    <a:p>
                      <a:pPr algn="l" fontAlgn="b"/>
                      <a:r>
                        <a:rPr lang="it-IT" sz="1200" b="0" i="0" u="none" strike="noStrike">
                          <a:solidFill>
                            <a:srgbClr val="000000"/>
                          </a:solidFill>
                          <a:effectLst/>
                          <a:latin typeface="Calibri" panose="020F0502020204030204" pitchFamily="34" charset="0"/>
                        </a:rPr>
                        <a:t>MGA imbalance Deficit per BRP and MBA 15-minute</a:t>
                      </a:r>
                    </a:p>
                  </a:txBody>
                  <a:tcPr marL="0" marR="0" marT="0" marB="0" anchor="b"/>
                </a:tc>
                <a:tc>
                  <a:txBody>
                    <a:bodyPr/>
                    <a:lstStyle/>
                    <a:p>
                      <a:pPr algn="l" fontAlgn="ctr"/>
                      <a:r>
                        <a:rPr lang="fi-FI" sz="1000" b="0" i="1" u="none" strike="noStrike">
                          <a:solidFill>
                            <a:srgbClr val="000000"/>
                          </a:solidFill>
                          <a:effectLst/>
                          <a:latin typeface="Arial" panose="020B0604020202020204" pitchFamily="34" charset="0"/>
                        </a:rPr>
                        <a:t>MGA imbalance Deficit per BRP and MBA</a:t>
                      </a:r>
                    </a:p>
                  </a:txBody>
                  <a:tcPr marL="0" marR="0" marT="0" marB="0" anchor="ctr"/>
                </a:tc>
                <a:extLst>
                  <a:ext uri="{0D108BD9-81ED-4DB2-BD59-A6C34878D82A}">
                    <a16:rowId xmlns:a16="http://schemas.microsoft.com/office/drawing/2014/main" val="970997170"/>
                  </a:ext>
                </a:extLst>
              </a:tr>
              <a:tr h="262299">
                <a:tc>
                  <a:txBody>
                    <a:bodyPr/>
                    <a:lstStyle/>
                    <a:p>
                      <a:pPr algn="l" fontAlgn="b"/>
                      <a:r>
                        <a:rPr lang="en-US" sz="1200" b="0" i="0" u="none" strike="noStrike">
                          <a:solidFill>
                            <a:srgbClr val="000000"/>
                          </a:solidFill>
                          <a:effectLst/>
                          <a:latin typeface="Calibri" panose="020F0502020204030204" pitchFamily="34" charset="0"/>
                        </a:rPr>
                        <a:t>Consumption Imbalance Adjustment Up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Consumption Imbalance Adjustment Up per BRP and MBA</a:t>
                      </a:r>
                    </a:p>
                  </a:txBody>
                  <a:tcPr marL="0" marR="0" marT="0" marB="0" anchor="ctr"/>
                </a:tc>
                <a:extLst>
                  <a:ext uri="{0D108BD9-81ED-4DB2-BD59-A6C34878D82A}">
                    <a16:rowId xmlns:a16="http://schemas.microsoft.com/office/drawing/2014/main" val="405711393"/>
                  </a:ext>
                </a:extLst>
              </a:tr>
              <a:tr h="262299">
                <a:tc>
                  <a:txBody>
                    <a:bodyPr/>
                    <a:lstStyle/>
                    <a:p>
                      <a:pPr algn="l" fontAlgn="b"/>
                      <a:r>
                        <a:rPr lang="en-US" sz="1200" b="0" i="0" u="none" strike="noStrike">
                          <a:solidFill>
                            <a:srgbClr val="000000"/>
                          </a:solidFill>
                          <a:effectLst/>
                          <a:latin typeface="Calibri" panose="020F0502020204030204" pitchFamily="34" charset="0"/>
                        </a:rPr>
                        <a:t>Consumption Imbalance Adjustment Down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Consumption Imbalance Adjustment Down per BRP and MBA</a:t>
                      </a:r>
                    </a:p>
                  </a:txBody>
                  <a:tcPr marL="0" marR="0" marT="0" marB="0" anchor="ctr"/>
                </a:tc>
                <a:extLst>
                  <a:ext uri="{0D108BD9-81ED-4DB2-BD59-A6C34878D82A}">
                    <a16:rowId xmlns:a16="http://schemas.microsoft.com/office/drawing/2014/main" val="3284334124"/>
                  </a:ext>
                </a:extLst>
              </a:tr>
              <a:tr h="262299">
                <a:tc>
                  <a:txBody>
                    <a:bodyPr/>
                    <a:lstStyle/>
                    <a:p>
                      <a:pPr algn="l" fontAlgn="b"/>
                      <a:r>
                        <a:rPr lang="en-US" sz="1200" b="0" i="0" u="none" strike="noStrike">
                          <a:solidFill>
                            <a:srgbClr val="000000"/>
                          </a:solidFill>
                          <a:effectLst/>
                          <a:latin typeface="Calibri" panose="020F0502020204030204" pitchFamily="34" charset="0"/>
                        </a:rPr>
                        <a:t>MGA Trade Import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MGA Trade Import per BRP and MBA </a:t>
                      </a:r>
                    </a:p>
                  </a:txBody>
                  <a:tcPr marL="0" marR="0" marT="0" marB="0" anchor="ctr"/>
                </a:tc>
                <a:extLst>
                  <a:ext uri="{0D108BD9-81ED-4DB2-BD59-A6C34878D82A}">
                    <a16:rowId xmlns:a16="http://schemas.microsoft.com/office/drawing/2014/main" val="946569824"/>
                  </a:ext>
                </a:extLst>
              </a:tr>
              <a:tr h="262299">
                <a:tc>
                  <a:txBody>
                    <a:bodyPr/>
                    <a:lstStyle/>
                    <a:p>
                      <a:pPr algn="l" fontAlgn="b"/>
                      <a:r>
                        <a:rPr lang="en-US" sz="1200" b="0" i="0" u="none" strike="noStrike">
                          <a:solidFill>
                            <a:srgbClr val="000000"/>
                          </a:solidFill>
                          <a:effectLst/>
                          <a:latin typeface="Calibri" panose="020F0502020204030204" pitchFamily="34" charset="0"/>
                        </a:rPr>
                        <a:t>MGA trade Export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MGA trade Export per BRP and MBA</a:t>
                      </a:r>
                    </a:p>
                  </a:txBody>
                  <a:tcPr marL="0" marR="0" marT="0" marB="0" anchor="ctr"/>
                </a:tc>
                <a:extLst>
                  <a:ext uri="{0D108BD9-81ED-4DB2-BD59-A6C34878D82A}">
                    <a16:rowId xmlns:a16="http://schemas.microsoft.com/office/drawing/2014/main" val="308946796"/>
                  </a:ext>
                </a:extLst>
              </a:tr>
              <a:tr h="262299">
                <a:tc>
                  <a:txBody>
                    <a:bodyPr/>
                    <a:lstStyle/>
                    <a:p>
                      <a:pPr algn="l" fontAlgn="b"/>
                      <a:r>
                        <a:rPr lang="en-US" sz="1200" b="0" i="0" u="none" strike="noStrike">
                          <a:solidFill>
                            <a:srgbClr val="000000"/>
                          </a:solidFill>
                          <a:effectLst/>
                          <a:latin typeface="Calibri" panose="020F0502020204030204" pitchFamily="34" charset="0"/>
                        </a:rPr>
                        <a:t>Consumption Pump Storage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Consumption Pump Storage per BRP and MBA</a:t>
                      </a:r>
                    </a:p>
                  </a:txBody>
                  <a:tcPr marL="0" marR="0" marT="0" marB="0" anchor="ctr"/>
                </a:tc>
                <a:extLst>
                  <a:ext uri="{0D108BD9-81ED-4DB2-BD59-A6C34878D82A}">
                    <a16:rowId xmlns:a16="http://schemas.microsoft.com/office/drawing/2014/main" val="1977799395"/>
                  </a:ext>
                </a:extLst>
              </a:tr>
              <a:tr h="262299">
                <a:tc>
                  <a:txBody>
                    <a:bodyPr/>
                    <a:lstStyle/>
                    <a:p>
                      <a:pPr algn="l" fontAlgn="b"/>
                      <a:r>
                        <a:rPr lang="en-US" sz="1200" b="0" i="0" u="none" strike="noStrike">
                          <a:solidFill>
                            <a:srgbClr val="000000"/>
                          </a:solidFill>
                          <a:effectLst/>
                          <a:latin typeface="Calibri" panose="020F0502020204030204" pitchFamily="34" charset="0"/>
                        </a:rPr>
                        <a:t>Normal Production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Normal Production per BRP and MBA</a:t>
                      </a:r>
                    </a:p>
                  </a:txBody>
                  <a:tcPr marL="0" marR="0" marT="0" marB="0" anchor="ctr"/>
                </a:tc>
                <a:extLst>
                  <a:ext uri="{0D108BD9-81ED-4DB2-BD59-A6C34878D82A}">
                    <a16:rowId xmlns:a16="http://schemas.microsoft.com/office/drawing/2014/main" val="3651282658"/>
                  </a:ext>
                </a:extLst>
              </a:tr>
              <a:tr h="262299">
                <a:tc>
                  <a:txBody>
                    <a:bodyPr/>
                    <a:lstStyle/>
                    <a:p>
                      <a:pPr algn="l" fontAlgn="b"/>
                      <a:r>
                        <a:rPr lang="en-US" sz="1200" b="0" i="0" u="none" strike="noStrike">
                          <a:solidFill>
                            <a:srgbClr val="000000"/>
                          </a:solidFill>
                          <a:effectLst/>
                          <a:latin typeface="Calibri" panose="020F0502020204030204" pitchFamily="34" charset="0"/>
                        </a:rPr>
                        <a:t>Production Imbalance Adjustment Up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Production Imbalance Adjustment Up per BRP and MBA</a:t>
                      </a:r>
                    </a:p>
                  </a:txBody>
                  <a:tcPr marL="0" marR="0" marT="0" marB="0" anchor="ctr"/>
                </a:tc>
                <a:extLst>
                  <a:ext uri="{0D108BD9-81ED-4DB2-BD59-A6C34878D82A}">
                    <a16:rowId xmlns:a16="http://schemas.microsoft.com/office/drawing/2014/main" val="4146165138"/>
                  </a:ext>
                </a:extLst>
              </a:tr>
              <a:tr h="147829">
                <a:tc>
                  <a:txBody>
                    <a:bodyPr/>
                    <a:lstStyle/>
                    <a:p>
                      <a:pPr algn="l" fontAlgn="b"/>
                      <a:r>
                        <a:rPr lang="en-US" sz="1200" b="0" i="0" u="none" strike="noStrike">
                          <a:solidFill>
                            <a:srgbClr val="000000"/>
                          </a:solidFill>
                          <a:effectLst/>
                          <a:latin typeface="Calibri" panose="020F0502020204030204" pitchFamily="34" charset="0"/>
                        </a:rPr>
                        <a:t>Production imbalance Adjustment Down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Production imbalance Adjustment Down per BRP and MBA</a:t>
                      </a:r>
                    </a:p>
                  </a:txBody>
                  <a:tcPr marL="0" marR="0" marT="0" marB="0" anchor="ctr"/>
                </a:tc>
                <a:extLst>
                  <a:ext uri="{0D108BD9-81ED-4DB2-BD59-A6C34878D82A}">
                    <a16:rowId xmlns:a16="http://schemas.microsoft.com/office/drawing/2014/main" val="745926580"/>
                  </a:ext>
                </a:extLst>
              </a:tr>
              <a:tr h="147829">
                <a:tc>
                  <a:txBody>
                    <a:bodyPr/>
                    <a:lstStyle/>
                    <a:p>
                      <a:pPr algn="l" fontAlgn="b"/>
                      <a:r>
                        <a:rPr lang="en-US" sz="1200" b="0" i="0" u="none" strike="noStrike">
                          <a:solidFill>
                            <a:srgbClr val="000000"/>
                          </a:solidFill>
                          <a:effectLst/>
                          <a:latin typeface="Calibri" panose="020F0502020204030204" pitchFamily="34" charset="0"/>
                        </a:rPr>
                        <a:t>Day-ahead (NSL) Purchase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(NSL) Purchase per BRP and MBA</a:t>
                      </a:r>
                    </a:p>
                  </a:txBody>
                  <a:tcPr marL="0" marR="0" marT="0" marB="0" anchor="ctr"/>
                </a:tc>
                <a:extLst>
                  <a:ext uri="{0D108BD9-81ED-4DB2-BD59-A6C34878D82A}">
                    <a16:rowId xmlns:a16="http://schemas.microsoft.com/office/drawing/2014/main" val="2224200773"/>
                  </a:ext>
                </a:extLst>
              </a:tr>
              <a:tr h="147829">
                <a:tc>
                  <a:txBody>
                    <a:bodyPr/>
                    <a:lstStyle/>
                    <a:p>
                      <a:pPr algn="l" fontAlgn="b"/>
                      <a:r>
                        <a:rPr lang="en-US" sz="1200" b="0" i="0" u="none" strike="noStrike">
                          <a:solidFill>
                            <a:srgbClr val="000000"/>
                          </a:solidFill>
                          <a:effectLst/>
                          <a:latin typeface="Calibri" panose="020F0502020204030204" pitchFamily="34" charset="0"/>
                        </a:rPr>
                        <a:t>Day-ahead (NSL) Sales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(NSL) Sales per BRP and MBA</a:t>
                      </a:r>
                    </a:p>
                  </a:txBody>
                  <a:tcPr marL="0" marR="0" marT="0" marB="0" anchor="ctr"/>
                </a:tc>
                <a:extLst>
                  <a:ext uri="{0D108BD9-81ED-4DB2-BD59-A6C34878D82A}">
                    <a16:rowId xmlns:a16="http://schemas.microsoft.com/office/drawing/2014/main" val="2335825042"/>
                  </a:ext>
                </a:extLst>
              </a:tr>
              <a:tr h="147829">
                <a:tc>
                  <a:txBody>
                    <a:bodyPr/>
                    <a:lstStyle/>
                    <a:p>
                      <a:pPr algn="l" fontAlgn="b"/>
                      <a:r>
                        <a:rPr lang="en-US" sz="1200" b="0" i="0" u="none" strike="noStrike">
                          <a:solidFill>
                            <a:srgbClr val="000000"/>
                          </a:solidFill>
                          <a:effectLst/>
                          <a:latin typeface="Calibri" panose="020F0502020204030204" pitchFamily="34" charset="0"/>
                        </a:rPr>
                        <a:t>Day-ahead (NSL) Flow Import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(NSL) Flow Import per BRP and MBA</a:t>
                      </a:r>
                    </a:p>
                  </a:txBody>
                  <a:tcPr marL="0" marR="0" marT="0" marB="0" anchor="ctr"/>
                </a:tc>
                <a:extLst>
                  <a:ext uri="{0D108BD9-81ED-4DB2-BD59-A6C34878D82A}">
                    <a16:rowId xmlns:a16="http://schemas.microsoft.com/office/drawing/2014/main" val="568198056"/>
                  </a:ext>
                </a:extLst>
              </a:tr>
              <a:tr h="325502">
                <a:tc>
                  <a:txBody>
                    <a:bodyPr/>
                    <a:lstStyle/>
                    <a:p>
                      <a:pPr algn="l" fontAlgn="b"/>
                      <a:r>
                        <a:rPr lang="en-US" sz="1200" b="0" i="0" u="none" strike="noStrike" dirty="0">
                          <a:solidFill>
                            <a:srgbClr val="000000"/>
                          </a:solidFill>
                          <a:effectLst/>
                          <a:latin typeface="Calibri" panose="020F0502020204030204" pitchFamily="34" charset="0"/>
                        </a:rPr>
                        <a:t>Day-ahead (NSL) Flow Export per BRP and MBA 15-minute</a:t>
                      </a:r>
                    </a:p>
                  </a:txBody>
                  <a:tcPr marL="0" marR="0" marT="0" marB="0" anchor="b"/>
                </a:tc>
                <a:tc>
                  <a:txBody>
                    <a:bodyPr/>
                    <a:lstStyle/>
                    <a:p>
                      <a:pPr algn="l" fontAlgn="ctr"/>
                      <a:r>
                        <a:rPr lang="en-US" sz="1000" b="0" i="1" u="none" strike="noStrike" dirty="0">
                          <a:solidFill>
                            <a:srgbClr val="000000"/>
                          </a:solidFill>
                          <a:effectLst/>
                          <a:latin typeface="Arial" panose="020B0604020202020204" pitchFamily="34" charset="0"/>
                        </a:rPr>
                        <a:t>Day-ahead (NSL) Flow Export per BRP and MBA</a:t>
                      </a:r>
                    </a:p>
                  </a:txBody>
                  <a:tcPr marL="0" marR="0" marT="0" marB="0" anchor="ctr"/>
                </a:tc>
                <a:extLst>
                  <a:ext uri="{0D108BD9-81ED-4DB2-BD59-A6C34878D82A}">
                    <a16:rowId xmlns:a16="http://schemas.microsoft.com/office/drawing/2014/main" val="3217449112"/>
                  </a:ext>
                </a:extLst>
              </a:tr>
            </a:tbl>
          </a:graphicData>
        </a:graphic>
      </p:graphicFrame>
    </p:spTree>
    <p:extLst>
      <p:ext uri="{BB962C8B-B14F-4D97-AF65-F5344CB8AC3E}">
        <p14:creationId xmlns:p14="http://schemas.microsoft.com/office/powerpoint/2010/main" val="319048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53625" y="360000"/>
            <a:ext cx="10726433" cy="1325563"/>
          </a:xfrm>
        </p:spPr>
        <p:txBody>
          <a:bodyPr>
            <a:normAutofit/>
          </a:bodyPr>
          <a:lstStyle/>
          <a:p>
            <a:r>
              <a:rPr lang="en-GB" b="1" dirty="0"/>
              <a:t>Basic information</a:t>
            </a:r>
          </a:p>
        </p:txBody>
      </p:sp>
      <p:sp>
        <p:nvSpPr>
          <p:cNvPr id="5" name="Content Placeholder 4">
            <a:extLst>
              <a:ext uri="{FF2B5EF4-FFF2-40B4-BE49-F238E27FC236}">
                <a16:creationId xmlns:a16="http://schemas.microsoft.com/office/drawing/2014/main" id="{37361D0F-80C7-A24C-85AC-32250D234874}"/>
              </a:ext>
            </a:extLst>
          </p:cNvPr>
          <p:cNvSpPr>
            <a:spLocks noGrp="1"/>
          </p:cNvSpPr>
          <p:nvPr>
            <p:ph idx="1"/>
          </p:nvPr>
        </p:nvSpPr>
        <p:spPr>
          <a:xfrm>
            <a:off x="753625" y="1715117"/>
            <a:ext cx="10743050" cy="3997325"/>
          </a:xfrm>
        </p:spPr>
        <p:txBody>
          <a:bodyPr>
            <a:normAutofit fontScale="77500" lnSpcReduction="20000"/>
          </a:bodyPr>
          <a:lstStyle/>
          <a:p>
            <a:pPr marL="285750" indent="-285750">
              <a:buFont typeface="Arial" panose="020B0604020202020204" pitchFamily="34" charset="0"/>
              <a:buChar char="•"/>
            </a:pPr>
            <a:r>
              <a:rPr lang="en-US" sz="2000" dirty="0"/>
              <a:t>Data package is a set of outgoing data from eSett’s point of view towards the Market Participants, which the Market Participants has subscribed to receive.</a:t>
            </a:r>
          </a:p>
          <a:p>
            <a:pPr marL="285750" indent="-285750">
              <a:buFont typeface="Arial" panose="020B0604020202020204" pitchFamily="34" charset="0"/>
              <a:buChar char="•"/>
            </a:pPr>
            <a:r>
              <a:rPr lang="en-US" sz="2000" dirty="0"/>
              <a:t>Data packages contain imbalance settlement data for Market Participants that are entitled to see them (DSOs and BRPs).</a:t>
            </a:r>
          </a:p>
          <a:p>
            <a:pPr marL="285750" indent="-285750">
              <a:buFont typeface="Arial" panose="020B0604020202020204" pitchFamily="34" charset="0"/>
              <a:buChar char="•"/>
            </a:pPr>
            <a:r>
              <a:rPr lang="en-US" sz="2000" dirty="0"/>
              <a:t>eSett defines the data content of the data packages in addition to from which time period and when information is sent to Market Participants.</a:t>
            </a:r>
          </a:p>
          <a:p>
            <a:pPr marL="285750" indent="-285750">
              <a:buFont typeface="Arial" panose="020B0604020202020204" pitchFamily="34" charset="0"/>
              <a:buChar char="•"/>
            </a:pPr>
            <a:r>
              <a:rPr lang="en-US" sz="2000" dirty="0"/>
              <a:t>List of available data packages is published in Online Service, from this list Market Participants are able to subscribe to those which they prefer.</a:t>
            </a:r>
          </a:p>
          <a:p>
            <a:pPr marL="285750" indent="-285750">
              <a:buFont typeface="Arial" panose="020B0604020202020204" pitchFamily="34" charset="0"/>
              <a:buChar char="•"/>
            </a:pPr>
            <a:r>
              <a:rPr lang="en-US" sz="2000" dirty="0"/>
              <a:t>The data packages are sent to Market Participants automatically either based on certain timing or process being finalized. E.g. once a day at certain time after the data regarding the open and final imbalance settlement period has been processed.</a:t>
            </a:r>
            <a:endParaRPr lang="en-FI" sz="2000" dirty="0"/>
          </a:p>
          <a:p>
            <a:pPr marL="285750" indent="-285750">
              <a:buFont typeface="Arial" panose="020B0604020202020204" pitchFamily="34" charset="0"/>
              <a:buChar char="•"/>
            </a:pPr>
            <a:r>
              <a:rPr lang="en-FI" sz="2000" dirty="0"/>
              <a:t>Note that there might be same data packages but in different resolution i.e., 15 min or 1 hour</a:t>
            </a:r>
          </a:p>
          <a:p>
            <a:pPr marL="285750" indent="-285750">
              <a:buFont typeface="Arial" panose="020B0604020202020204" pitchFamily="34" charset="0"/>
              <a:buChar char="•"/>
            </a:pPr>
            <a:r>
              <a:rPr lang="en-FI" sz="2000" dirty="0"/>
              <a:t>Some data packages do not have broader description but the name should be fairly descriptive of the contents</a:t>
            </a:r>
            <a:endParaRPr lang="en-US" sz="2000" dirty="0"/>
          </a:p>
          <a:p>
            <a:pPr marL="285750" indent="-285750">
              <a:buFont typeface="Arial" panose="020B0604020202020204" pitchFamily="34" charset="0"/>
              <a:buChar char="•"/>
            </a:pPr>
            <a:r>
              <a:rPr lang="en-US" sz="2000" dirty="0"/>
              <a:t>Data packages will be divided to specific and generic ones</a:t>
            </a:r>
          </a:p>
          <a:p>
            <a:pPr marL="685800" lvl="1" indent="-285750"/>
            <a:r>
              <a:rPr lang="en-US" sz="1800" dirty="0"/>
              <a:t>Specific data packages will utilize the same data flow formats as Information Service.</a:t>
            </a:r>
          </a:p>
          <a:p>
            <a:pPr marL="685800" lvl="1" indent="-285750"/>
            <a:r>
              <a:rPr lang="en-US" sz="1800" dirty="0"/>
              <a:t>Generic data packages will utilize generic format.</a:t>
            </a:r>
            <a:endParaRPr lang="en-FI" sz="1800" dirty="0"/>
          </a:p>
          <a:p>
            <a:pPr marL="685800" lvl="1" indent="-285750"/>
            <a:endParaRPr lang="en-FI" sz="1800" dirty="0"/>
          </a:p>
          <a:p>
            <a:pPr marL="685800" lvl="1" indent="-285750"/>
            <a:endParaRPr lang="en-FI" sz="1800" dirty="0"/>
          </a:p>
        </p:txBody>
      </p:sp>
    </p:spTree>
    <p:extLst>
      <p:ext uri="{BB962C8B-B14F-4D97-AF65-F5344CB8AC3E}">
        <p14:creationId xmlns:p14="http://schemas.microsoft.com/office/powerpoint/2010/main" val="269650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53625" y="360000"/>
            <a:ext cx="10726433" cy="1325563"/>
          </a:xfrm>
        </p:spPr>
        <p:txBody>
          <a:bodyPr>
            <a:normAutofit/>
          </a:bodyPr>
          <a:lstStyle/>
          <a:p>
            <a:r>
              <a:rPr lang="en-US" sz="2400" b="1" dirty="0"/>
              <a:t>Generic data packages for BRPs; </a:t>
            </a:r>
            <a:r>
              <a:rPr lang="en-FI" sz="2400" b="1" dirty="0"/>
              <a:t>15 min</a:t>
            </a:r>
            <a:r>
              <a:rPr lang="en-US" sz="2400" b="1" dirty="0"/>
              <a:t> values on a daily basis </a:t>
            </a:r>
            <a:r>
              <a:rPr lang="en-FI" sz="2400" b="1" dirty="0"/>
              <a:t>3</a:t>
            </a:r>
            <a:r>
              <a:rPr lang="en-US" sz="2400" b="1" dirty="0"/>
              <a:t>/</a:t>
            </a:r>
            <a:r>
              <a:rPr lang="en-FI" sz="2400" b="1" dirty="0"/>
              <a:t>3</a:t>
            </a:r>
            <a:endParaRPr lang="en-GB" sz="2400" b="1" dirty="0"/>
          </a:p>
        </p:txBody>
      </p:sp>
      <p:graphicFrame>
        <p:nvGraphicFramePr>
          <p:cNvPr id="6" name="Taulukko 6">
            <a:extLst>
              <a:ext uri="{FF2B5EF4-FFF2-40B4-BE49-F238E27FC236}">
                <a16:creationId xmlns:a16="http://schemas.microsoft.com/office/drawing/2014/main" id="{3155CFAF-E860-493E-8339-0D1248333178}"/>
              </a:ext>
            </a:extLst>
          </p:cNvPr>
          <p:cNvGraphicFramePr>
            <a:graphicFrameLocks noGrp="1"/>
          </p:cNvGraphicFramePr>
          <p:nvPr>
            <p:ph idx="1"/>
            <p:extLst>
              <p:ext uri="{D42A27DB-BD31-4B8C-83A1-F6EECF244321}">
                <p14:modId xmlns:p14="http://schemas.microsoft.com/office/powerpoint/2010/main" val="1629588006"/>
              </p:ext>
            </p:extLst>
          </p:nvPr>
        </p:nvGraphicFramePr>
        <p:xfrm>
          <a:off x="479376" y="1308074"/>
          <a:ext cx="10726433" cy="4281167"/>
        </p:xfrm>
        <a:graphic>
          <a:graphicData uri="http://schemas.openxmlformats.org/drawingml/2006/table">
            <a:tbl>
              <a:tblPr firstRow="1" bandRow="1">
                <a:tableStyleId>{F5AB1C69-6EDB-4FF4-983F-18BD219EF322}</a:tableStyleId>
              </a:tblPr>
              <a:tblGrid>
                <a:gridCol w="5240042">
                  <a:extLst>
                    <a:ext uri="{9D8B030D-6E8A-4147-A177-3AD203B41FA5}">
                      <a16:colId xmlns:a16="http://schemas.microsoft.com/office/drawing/2014/main" val="2674517354"/>
                    </a:ext>
                  </a:extLst>
                </a:gridCol>
                <a:gridCol w="5486391">
                  <a:extLst>
                    <a:ext uri="{9D8B030D-6E8A-4147-A177-3AD203B41FA5}">
                      <a16:colId xmlns:a16="http://schemas.microsoft.com/office/drawing/2014/main" val="4086469038"/>
                    </a:ext>
                  </a:extLst>
                </a:gridCol>
              </a:tblGrid>
              <a:tr h="814049">
                <a:tc>
                  <a:txBody>
                    <a:bodyPr/>
                    <a:lstStyle/>
                    <a:p>
                      <a:r>
                        <a:rPr lang="fi-FI" sz="1800" dirty="0"/>
                        <a:t>Data </a:t>
                      </a:r>
                      <a:r>
                        <a:rPr lang="fi-FI" sz="1800" dirty="0" err="1"/>
                        <a:t>Package</a:t>
                      </a:r>
                      <a:endParaRPr lang="en-US" sz="1800" dirty="0"/>
                    </a:p>
                  </a:txBody>
                  <a:tcPr>
                    <a:solidFill>
                      <a:schemeClr val="tx2"/>
                    </a:solidFill>
                  </a:tcPr>
                </a:tc>
                <a:tc>
                  <a:txBody>
                    <a:bodyPr/>
                    <a:lstStyle/>
                    <a:p>
                      <a:r>
                        <a:rPr lang="fi-FI" sz="1800" dirty="0" err="1"/>
                        <a:t>Description</a:t>
                      </a:r>
                      <a:endParaRPr lang="en-US" sz="1800" dirty="0"/>
                    </a:p>
                  </a:txBody>
                  <a:tcPr>
                    <a:solidFill>
                      <a:schemeClr val="tx2"/>
                    </a:solidFill>
                  </a:tcPr>
                </a:tc>
                <a:extLst>
                  <a:ext uri="{0D108BD9-81ED-4DB2-BD59-A6C34878D82A}">
                    <a16:rowId xmlns:a16="http://schemas.microsoft.com/office/drawing/2014/main" val="1151812757"/>
                  </a:ext>
                </a:extLst>
              </a:tr>
              <a:tr h="597311">
                <a:tc>
                  <a:txBody>
                    <a:bodyPr/>
                    <a:lstStyle/>
                    <a:p>
                      <a:pPr algn="l" fontAlgn="b"/>
                      <a:r>
                        <a:rPr lang="en-US" sz="1200" b="0" i="0" u="none" strike="noStrike" dirty="0">
                          <a:solidFill>
                            <a:srgbClr val="000000"/>
                          </a:solidFill>
                          <a:effectLst/>
                          <a:latin typeface="Calibri" panose="020F0502020204030204" pitchFamily="34" charset="0"/>
                        </a:rPr>
                        <a:t>Day-ahead (NSL) Purchase per BRP and MBA 15-minute</a:t>
                      </a:r>
                    </a:p>
                  </a:txBody>
                  <a:tcPr marL="0" marR="0" marT="0" marB="0" anchor="b"/>
                </a:tc>
                <a:tc>
                  <a:txBody>
                    <a:bodyPr/>
                    <a:lstStyle/>
                    <a:p>
                      <a:pPr algn="l" fontAlgn="ctr"/>
                      <a:r>
                        <a:rPr lang="en-US" sz="1000" b="0" i="1" u="none" strike="noStrike" dirty="0">
                          <a:solidFill>
                            <a:srgbClr val="000000"/>
                          </a:solidFill>
                          <a:effectLst/>
                          <a:latin typeface="Arial" panose="020B0604020202020204" pitchFamily="34" charset="0"/>
                        </a:rPr>
                        <a:t>Day-ahead (NSL) Purchase per BRP and MBA</a:t>
                      </a:r>
                    </a:p>
                  </a:txBody>
                  <a:tcPr marL="0" marR="0" marT="0" marB="0" anchor="ctr"/>
                </a:tc>
                <a:extLst>
                  <a:ext uri="{0D108BD9-81ED-4DB2-BD59-A6C34878D82A}">
                    <a16:rowId xmlns:a16="http://schemas.microsoft.com/office/drawing/2014/main" val="4116066934"/>
                  </a:ext>
                </a:extLst>
              </a:tr>
              <a:tr h="597311">
                <a:tc>
                  <a:txBody>
                    <a:bodyPr/>
                    <a:lstStyle/>
                    <a:p>
                      <a:pPr algn="l" fontAlgn="b"/>
                      <a:r>
                        <a:rPr lang="en-US" sz="1200" b="0" i="0" u="none" strike="noStrike">
                          <a:solidFill>
                            <a:srgbClr val="000000"/>
                          </a:solidFill>
                          <a:effectLst/>
                          <a:latin typeface="Calibri" panose="020F0502020204030204" pitchFamily="34" charset="0"/>
                        </a:rPr>
                        <a:t>Day-ahead (NSL) Sales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(NSL) Sales per BRP and MBA</a:t>
                      </a:r>
                    </a:p>
                  </a:txBody>
                  <a:tcPr marL="0" marR="0" marT="0" marB="0" anchor="ctr"/>
                </a:tc>
                <a:extLst>
                  <a:ext uri="{0D108BD9-81ED-4DB2-BD59-A6C34878D82A}">
                    <a16:rowId xmlns:a16="http://schemas.microsoft.com/office/drawing/2014/main" val="3284334124"/>
                  </a:ext>
                </a:extLst>
              </a:tr>
              <a:tr h="597311">
                <a:tc>
                  <a:txBody>
                    <a:bodyPr/>
                    <a:lstStyle/>
                    <a:p>
                      <a:pPr algn="l" fontAlgn="b"/>
                      <a:r>
                        <a:rPr lang="en-US" sz="1200" b="0" i="0" u="none" strike="noStrike">
                          <a:solidFill>
                            <a:srgbClr val="000000"/>
                          </a:solidFill>
                          <a:effectLst/>
                          <a:latin typeface="Calibri" panose="020F0502020204030204" pitchFamily="34" charset="0"/>
                        </a:rPr>
                        <a:t>Day-ahead (NSL) Flow Import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(NSL) Flow Import per BRP and MBA</a:t>
                      </a:r>
                    </a:p>
                  </a:txBody>
                  <a:tcPr marL="0" marR="0" marT="0" marB="0" anchor="ctr"/>
                </a:tc>
                <a:extLst>
                  <a:ext uri="{0D108BD9-81ED-4DB2-BD59-A6C34878D82A}">
                    <a16:rowId xmlns:a16="http://schemas.microsoft.com/office/drawing/2014/main" val="946569824"/>
                  </a:ext>
                </a:extLst>
              </a:tr>
              <a:tr h="597311">
                <a:tc>
                  <a:txBody>
                    <a:bodyPr/>
                    <a:lstStyle/>
                    <a:p>
                      <a:pPr algn="l" fontAlgn="b"/>
                      <a:r>
                        <a:rPr lang="en-US" sz="1200" b="0" i="0" u="none" strike="noStrike">
                          <a:solidFill>
                            <a:srgbClr val="000000"/>
                          </a:solidFill>
                          <a:effectLst/>
                          <a:latin typeface="Calibri" panose="020F0502020204030204" pitchFamily="34" charset="0"/>
                        </a:rPr>
                        <a:t>Day-ahead (NSL) Flow Export per BRP and MBA 15-minute</a:t>
                      </a:r>
                    </a:p>
                  </a:txBody>
                  <a:tcPr marL="0" marR="0" marT="0" marB="0" anchor="b"/>
                </a:tc>
                <a:tc>
                  <a:txBody>
                    <a:bodyPr/>
                    <a:lstStyle/>
                    <a:p>
                      <a:pPr algn="l" fontAlgn="ctr"/>
                      <a:r>
                        <a:rPr lang="en-US" sz="1000" b="0" i="1" u="none" strike="noStrike">
                          <a:solidFill>
                            <a:srgbClr val="000000"/>
                          </a:solidFill>
                          <a:effectLst/>
                          <a:latin typeface="Arial" panose="020B0604020202020204" pitchFamily="34" charset="0"/>
                        </a:rPr>
                        <a:t>Day-ahead (NSL) Flow Export per BRP and MBA</a:t>
                      </a:r>
                    </a:p>
                  </a:txBody>
                  <a:tcPr marL="0" marR="0" marT="0" marB="0" anchor="ctr"/>
                </a:tc>
                <a:extLst>
                  <a:ext uri="{0D108BD9-81ED-4DB2-BD59-A6C34878D82A}">
                    <a16:rowId xmlns:a16="http://schemas.microsoft.com/office/drawing/2014/main" val="308946796"/>
                  </a:ext>
                </a:extLst>
              </a:tr>
              <a:tr h="336638">
                <a:tc>
                  <a:txBody>
                    <a:bodyPr/>
                    <a:lstStyle/>
                    <a:p>
                      <a:pPr algn="l" fontAlgn="ctr"/>
                      <a:r>
                        <a:rPr lang="en-US" sz="1000" b="0" i="0" u="none" strike="noStrike">
                          <a:solidFill>
                            <a:srgbClr val="000000"/>
                          </a:solidFill>
                          <a:effectLst/>
                          <a:latin typeface="Arial" panose="020B0604020202020204" pitchFamily="34" charset="0"/>
                        </a:rPr>
                        <a:t>Day-ahead Flow Export per MBA and PX Market (NSL) 15-minute</a:t>
                      </a:r>
                    </a:p>
                  </a:txBody>
                  <a:tcPr marL="0" marR="0" marT="0" marB="0" anchor="ctr"/>
                </a:tc>
                <a:tc>
                  <a:txBody>
                    <a:bodyPr/>
                    <a:lstStyle/>
                    <a:p>
                      <a:pPr algn="l" fontAlgn="ctr"/>
                      <a:r>
                        <a:rPr lang="en-US" sz="1000" b="0" i="1" u="none" strike="noStrike" dirty="0">
                          <a:solidFill>
                            <a:srgbClr val="000000"/>
                          </a:solidFill>
                          <a:effectLst/>
                          <a:latin typeface="Arial" panose="020B0604020202020204" pitchFamily="34" charset="0"/>
                        </a:rPr>
                        <a:t>Day-ahead Flow Export per MBA and PX Market (NSL)</a:t>
                      </a:r>
                    </a:p>
                  </a:txBody>
                  <a:tcPr marL="0" marR="0" marT="0" marB="0" anchor="ctr"/>
                </a:tc>
                <a:extLst>
                  <a:ext uri="{0D108BD9-81ED-4DB2-BD59-A6C34878D82A}">
                    <a16:rowId xmlns:a16="http://schemas.microsoft.com/office/drawing/2014/main" val="568198056"/>
                  </a:ext>
                </a:extLst>
              </a:tr>
              <a:tr h="741236">
                <a:tc>
                  <a:txBody>
                    <a:bodyPr/>
                    <a:lstStyle/>
                    <a:p>
                      <a:pPr algn="l" fontAlgn="ctr"/>
                      <a:r>
                        <a:rPr lang="en-US" sz="1000" b="0" i="0" u="none" strike="noStrike" dirty="0">
                          <a:solidFill>
                            <a:srgbClr val="000000"/>
                          </a:solidFill>
                          <a:effectLst/>
                          <a:latin typeface="Arial" panose="020B0604020202020204" pitchFamily="34" charset="0"/>
                        </a:rPr>
                        <a:t>Day-ahead Flow Import per MBA and PX Market (NSL) 15-minute</a:t>
                      </a:r>
                    </a:p>
                  </a:txBody>
                  <a:tcPr marL="0" marR="0" marT="0" marB="0" anchor="ctr"/>
                </a:tc>
                <a:tc>
                  <a:txBody>
                    <a:bodyPr/>
                    <a:lstStyle/>
                    <a:p>
                      <a:pPr algn="l" fontAlgn="ctr"/>
                      <a:r>
                        <a:rPr lang="en-US" sz="1000" b="0" i="1" u="none" strike="noStrike" dirty="0">
                          <a:solidFill>
                            <a:srgbClr val="000000"/>
                          </a:solidFill>
                          <a:effectLst/>
                          <a:latin typeface="Arial" panose="020B0604020202020204" pitchFamily="34" charset="0"/>
                        </a:rPr>
                        <a:t>Day-ahead Flow Import per MBA and PX Market (NSL)</a:t>
                      </a:r>
                    </a:p>
                  </a:txBody>
                  <a:tcPr marL="0" marR="0" marT="0" marB="0" anchor="ctr"/>
                </a:tc>
                <a:extLst>
                  <a:ext uri="{0D108BD9-81ED-4DB2-BD59-A6C34878D82A}">
                    <a16:rowId xmlns:a16="http://schemas.microsoft.com/office/drawing/2014/main" val="3217449112"/>
                  </a:ext>
                </a:extLst>
              </a:tr>
            </a:tbl>
          </a:graphicData>
        </a:graphic>
      </p:graphicFrame>
    </p:spTree>
    <p:extLst>
      <p:ext uri="{BB962C8B-B14F-4D97-AF65-F5344CB8AC3E}">
        <p14:creationId xmlns:p14="http://schemas.microsoft.com/office/powerpoint/2010/main" val="146984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8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hourly values on a daily basis 1/</a:t>
            </a:r>
            <a:r>
              <a:rPr lang="en-FI" sz="2400" b="1" dirty="0"/>
              <a:t>8</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4253621067"/>
              </p:ext>
            </p:extLst>
          </p:nvPr>
        </p:nvGraphicFramePr>
        <p:xfrm>
          <a:off x="720000" y="1368000"/>
          <a:ext cx="10760061" cy="499872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09636">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02555">
                <a:tc>
                  <a:txBody>
                    <a:bodyPr/>
                    <a:lstStyle/>
                    <a:p>
                      <a:r>
                        <a:rPr lang="en-US" sz="1600" dirty="0"/>
                        <a:t>Tertiary Replacement Reserves (RR)</a:t>
                      </a:r>
                    </a:p>
                  </a:txBody>
                  <a:tcPr/>
                </a:tc>
                <a:tc>
                  <a:txBody>
                    <a:bodyPr/>
                    <a:lstStyle/>
                    <a:p>
                      <a:r>
                        <a:rPr lang="en-US" sz="1600" dirty="0"/>
                        <a:t>All BRP's activated reserves of type RR (Tertiary Control)</a:t>
                      </a:r>
                    </a:p>
                  </a:txBody>
                  <a:tcPr/>
                </a:tc>
                <a:tc>
                  <a:txBody>
                    <a:bodyPr/>
                    <a:lstStyle/>
                    <a:p>
                      <a:r>
                        <a:rPr lang="fi-FI" sz="1600" dirty="0"/>
                        <a:t>BRP</a:t>
                      </a:r>
                      <a:endParaRPr lang="en-US" sz="1600" dirty="0"/>
                    </a:p>
                  </a:txBody>
                  <a:tcPr/>
                </a:tc>
                <a:extLst>
                  <a:ext uri="{0D108BD9-81ED-4DB2-BD59-A6C34878D82A}">
                    <a16:rowId xmlns:a16="http://schemas.microsoft.com/office/drawing/2014/main" val="418209902"/>
                  </a:ext>
                </a:extLst>
              </a:tr>
              <a:tr h="490257">
                <a:tc>
                  <a:txBody>
                    <a:bodyPr/>
                    <a:lstStyle/>
                    <a:p>
                      <a:r>
                        <a:rPr lang="en-US" sz="1600" dirty="0"/>
                        <a:t>Secondary Frequency Restoration Reserves (FRR)</a:t>
                      </a:r>
                    </a:p>
                  </a:txBody>
                  <a:tcPr/>
                </a:tc>
                <a:tc>
                  <a:txBody>
                    <a:bodyPr/>
                    <a:lstStyle/>
                    <a:p>
                      <a:r>
                        <a:rPr lang="en-US" sz="1600" dirty="0"/>
                        <a:t>All BRP's activated reserves of type FRR-A (Frequency Restoration Reserve - Automatic)</a:t>
                      </a:r>
                    </a:p>
                  </a:txBody>
                  <a:tcPr/>
                </a:tc>
                <a:tc>
                  <a:txBody>
                    <a:bodyPr/>
                    <a:lstStyle/>
                    <a:p>
                      <a:r>
                        <a:rPr lang="fi-FI" sz="1600" dirty="0"/>
                        <a:t>BRP</a:t>
                      </a:r>
                      <a:endParaRPr lang="en-US" sz="1600" dirty="0"/>
                    </a:p>
                  </a:txBody>
                  <a:tcPr/>
                </a:tc>
                <a:extLst>
                  <a:ext uri="{0D108BD9-81ED-4DB2-BD59-A6C34878D82A}">
                    <a16:rowId xmlns:a16="http://schemas.microsoft.com/office/drawing/2014/main" val="3974082002"/>
                  </a:ext>
                </a:extLst>
              </a:tr>
              <a:tr h="490257">
                <a:tc>
                  <a:txBody>
                    <a:bodyPr/>
                    <a:lstStyle/>
                    <a:p>
                      <a:r>
                        <a:rPr lang="en-US" sz="1600" dirty="0"/>
                        <a:t>Primary Frequency Containment Reserves (FCR)</a:t>
                      </a:r>
                    </a:p>
                  </a:txBody>
                  <a:tcPr/>
                </a:tc>
                <a:tc>
                  <a:txBody>
                    <a:bodyPr/>
                    <a:lstStyle/>
                    <a:p>
                      <a:r>
                        <a:rPr lang="en-US" sz="1600" dirty="0"/>
                        <a:t>All BRP's activated reserves of type FCR (Frequency Containment Reserve)</a:t>
                      </a:r>
                    </a:p>
                  </a:txBody>
                  <a:tcPr/>
                </a:tc>
                <a:tc>
                  <a:txBody>
                    <a:bodyPr/>
                    <a:lstStyle/>
                    <a:p>
                      <a:r>
                        <a:rPr lang="fi-FI" sz="1600" dirty="0"/>
                        <a:t>BRP</a:t>
                      </a:r>
                      <a:endParaRPr lang="en-US" sz="1600" dirty="0"/>
                    </a:p>
                  </a:txBody>
                  <a:tcPr/>
                </a:tc>
                <a:extLst>
                  <a:ext uri="{0D108BD9-81ED-4DB2-BD59-A6C34878D82A}">
                    <a16:rowId xmlns:a16="http://schemas.microsoft.com/office/drawing/2014/main" val="2934893181"/>
                  </a:ext>
                </a:extLst>
              </a:tr>
              <a:tr h="302555">
                <a:tc>
                  <a:txBody>
                    <a:bodyPr/>
                    <a:lstStyle/>
                    <a:p>
                      <a:r>
                        <a:rPr lang="en-US" sz="1600" dirty="0"/>
                        <a:t>Bilateral Trade Final Confirmation Report</a:t>
                      </a:r>
                    </a:p>
                  </a:txBody>
                  <a:tcPr/>
                </a:tc>
                <a:tc>
                  <a:txBody>
                    <a:bodyPr/>
                    <a:lstStyle/>
                    <a:p>
                      <a:r>
                        <a:rPr lang="en-US" sz="1600" dirty="0"/>
                        <a:t>Bilateral trades under BRP's balance responsibility</a:t>
                      </a:r>
                    </a:p>
                  </a:txBody>
                  <a:tcPr/>
                </a:tc>
                <a:tc>
                  <a:txBody>
                    <a:bodyPr/>
                    <a:lstStyle/>
                    <a:p>
                      <a:r>
                        <a:rPr lang="fi-FI" sz="1600" dirty="0"/>
                        <a:t>BRP</a:t>
                      </a:r>
                      <a:endParaRPr lang="en-US" sz="1600" dirty="0"/>
                    </a:p>
                  </a:txBody>
                  <a:tcPr/>
                </a:tc>
                <a:extLst>
                  <a:ext uri="{0D108BD9-81ED-4DB2-BD59-A6C34878D82A}">
                    <a16:rowId xmlns:a16="http://schemas.microsoft.com/office/drawing/2014/main" val="2425375785"/>
                  </a:ext>
                </a:extLst>
              </a:tr>
              <a:tr h="302555">
                <a:tc>
                  <a:txBody>
                    <a:bodyPr/>
                    <a:lstStyle/>
                    <a:p>
                      <a:r>
                        <a:rPr lang="en-US" sz="1600" dirty="0"/>
                        <a:t>Bilateral trades</a:t>
                      </a:r>
                    </a:p>
                  </a:txBody>
                  <a:tcPr/>
                </a:tc>
                <a:tc>
                  <a:txBody>
                    <a:bodyPr/>
                    <a:lstStyle/>
                    <a:p>
                      <a:r>
                        <a:rPr lang="en-US" sz="1600" dirty="0"/>
                        <a:t>Bilateral trades under BRP's balance responsibility</a:t>
                      </a:r>
                    </a:p>
                  </a:txBody>
                  <a:tcPr/>
                </a:tc>
                <a:tc>
                  <a:txBody>
                    <a:bodyPr/>
                    <a:lstStyle/>
                    <a:p>
                      <a:r>
                        <a:rPr lang="en-US" sz="1600" dirty="0"/>
                        <a:t>BRP</a:t>
                      </a:r>
                    </a:p>
                  </a:txBody>
                  <a:tcPr/>
                </a:tc>
                <a:extLst>
                  <a:ext uri="{0D108BD9-81ED-4DB2-BD59-A6C34878D82A}">
                    <a16:rowId xmlns:a16="http://schemas.microsoft.com/office/drawing/2014/main" val="2569553356"/>
                  </a:ext>
                </a:extLst>
              </a:tr>
              <a:tr h="490257">
                <a:tc>
                  <a:txBody>
                    <a:bodyPr/>
                    <a:lstStyle/>
                    <a:p>
                      <a:r>
                        <a:rPr lang="en-US" sz="1600" strike="noStrike" dirty="0"/>
                        <a:t>Primary Frequency Containment Reserves (FCR) – contracted reserves</a:t>
                      </a:r>
                    </a:p>
                  </a:txBody>
                  <a:tcPr/>
                </a:tc>
                <a:tc>
                  <a:txBody>
                    <a:bodyPr/>
                    <a:lstStyle/>
                    <a:p>
                      <a:r>
                        <a:rPr lang="en-US" sz="1600" strike="noStrike" dirty="0"/>
                        <a:t>All BRP's contracted reserves of type FCR (Frequency Containment Reserve).</a:t>
                      </a:r>
                    </a:p>
                  </a:txBody>
                  <a:tcPr/>
                </a:tc>
                <a:tc>
                  <a:txBody>
                    <a:bodyPr/>
                    <a:lstStyle/>
                    <a:p>
                      <a:r>
                        <a:rPr lang="fi-FI" sz="1600" strike="noStrike" dirty="0"/>
                        <a:t>BRP</a:t>
                      </a:r>
                      <a:endParaRPr lang="en-US" sz="1600" strike="noStrike" dirty="0"/>
                    </a:p>
                  </a:txBody>
                  <a:tcPr/>
                </a:tc>
                <a:extLst>
                  <a:ext uri="{0D108BD9-81ED-4DB2-BD59-A6C34878D82A}">
                    <a16:rowId xmlns:a16="http://schemas.microsoft.com/office/drawing/2014/main" val="13303902"/>
                  </a:ext>
                </a:extLst>
              </a:tr>
              <a:tr h="490257">
                <a:tc>
                  <a:txBody>
                    <a:bodyPr/>
                    <a:lstStyle/>
                    <a:p>
                      <a:r>
                        <a:rPr lang="en-US" sz="1600" strike="noStrike" dirty="0"/>
                        <a:t>Tertiary Replacement Reserves (RR) – contracted reserves</a:t>
                      </a:r>
                    </a:p>
                  </a:txBody>
                  <a:tcPr/>
                </a:tc>
                <a:tc>
                  <a:txBody>
                    <a:bodyPr/>
                    <a:lstStyle/>
                    <a:p>
                      <a:r>
                        <a:rPr lang="en-US" sz="1600" strike="noStrike" dirty="0"/>
                        <a:t>All BRP's activated reserves of type RR (Tertiary Control)</a:t>
                      </a:r>
                    </a:p>
                  </a:txBody>
                  <a:tcPr/>
                </a:tc>
                <a:tc>
                  <a:txBody>
                    <a:bodyPr/>
                    <a:lstStyle/>
                    <a:p>
                      <a:r>
                        <a:rPr lang="fi-FI" sz="1600" strike="noStrike" dirty="0"/>
                        <a:t>BRP</a:t>
                      </a:r>
                      <a:endParaRPr lang="en-US" sz="1600" strike="noStrike" dirty="0"/>
                    </a:p>
                  </a:txBody>
                  <a:tcPr/>
                </a:tc>
                <a:extLst>
                  <a:ext uri="{0D108BD9-81ED-4DB2-BD59-A6C34878D82A}">
                    <a16:rowId xmlns:a16="http://schemas.microsoft.com/office/drawing/2014/main" val="3926842458"/>
                  </a:ext>
                </a:extLst>
              </a:tr>
              <a:tr h="490257">
                <a:tc>
                  <a:txBody>
                    <a:bodyPr/>
                    <a:lstStyle/>
                    <a:p>
                      <a:r>
                        <a:rPr lang="en-US" sz="1600" strike="noStrike" dirty="0"/>
                        <a:t>Secondary Frequency Restoration Reserves (FRR) – contracted reserves</a:t>
                      </a:r>
                    </a:p>
                  </a:txBody>
                  <a:tcPr/>
                </a:tc>
                <a:tc>
                  <a:txBody>
                    <a:bodyPr/>
                    <a:lstStyle/>
                    <a:p>
                      <a:r>
                        <a:rPr lang="en-US" sz="1600" strike="noStrike" dirty="0"/>
                        <a:t>All BRP's activated reserves of type FRR-A (Frequency Restoration Reserve - Automatic)</a:t>
                      </a:r>
                    </a:p>
                  </a:txBody>
                  <a:tcPr/>
                </a:tc>
                <a:tc>
                  <a:txBody>
                    <a:bodyPr/>
                    <a:lstStyle/>
                    <a:p>
                      <a:r>
                        <a:rPr lang="fi-FI" sz="1600" strike="noStrike" dirty="0"/>
                        <a:t>BRP</a:t>
                      </a:r>
                      <a:endParaRPr lang="en-US" sz="1600" strike="noStrike" dirty="0"/>
                    </a:p>
                  </a:txBody>
                  <a:tcPr/>
                </a:tc>
                <a:extLst>
                  <a:ext uri="{0D108BD9-81ED-4DB2-BD59-A6C34878D82A}">
                    <a16:rowId xmlns:a16="http://schemas.microsoft.com/office/drawing/2014/main" val="2744341223"/>
                  </a:ext>
                </a:extLst>
              </a:tr>
            </a:tbl>
          </a:graphicData>
        </a:graphic>
      </p:graphicFrame>
    </p:spTree>
    <p:extLst>
      <p:ext uri="{BB962C8B-B14F-4D97-AF65-F5344CB8AC3E}">
        <p14:creationId xmlns:p14="http://schemas.microsoft.com/office/powerpoint/2010/main" val="136797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hourly values on a daily basis 2/</a:t>
            </a:r>
            <a:r>
              <a:rPr lang="en-FI" sz="2400" b="1" dirty="0"/>
              <a:t>8</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585921155"/>
              </p:ext>
            </p:extLst>
          </p:nvPr>
        </p:nvGraphicFramePr>
        <p:xfrm>
          <a:off x="720000" y="1368000"/>
          <a:ext cx="10760061" cy="466852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70840">
                <a:tc>
                  <a:txBody>
                    <a:bodyPr/>
                    <a:lstStyle/>
                    <a:p>
                      <a:r>
                        <a:rPr lang="en-US" sz="1600" dirty="0"/>
                        <a:t>Metering Grid Area (MGA) losses per MGA</a:t>
                      </a:r>
                    </a:p>
                  </a:txBody>
                  <a:tcPr/>
                </a:tc>
                <a:tc>
                  <a:txBody>
                    <a:bodyPr/>
                    <a:lstStyle/>
                    <a:p>
                      <a:r>
                        <a:rPr lang="en-US" sz="1600" dirty="0"/>
                        <a:t>All DSO's metering grid areas' (MGA) losses per MGA</a:t>
                      </a:r>
                    </a:p>
                  </a:txBody>
                  <a:tcPr/>
                </a:tc>
                <a:tc>
                  <a:txBody>
                    <a:bodyPr/>
                    <a:lstStyle/>
                    <a:p>
                      <a:r>
                        <a:rPr lang="fi-FI" sz="1600" dirty="0"/>
                        <a:t>DSO</a:t>
                      </a:r>
                      <a:endParaRPr lang="en-US" sz="1600" dirty="0"/>
                    </a:p>
                  </a:txBody>
                  <a:tcPr/>
                </a:tc>
                <a:extLst>
                  <a:ext uri="{0D108BD9-81ED-4DB2-BD59-A6C34878D82A}">
                    <a16:rowId xmlns:a16="http://schemas.microsoft.com/office/drawing/2014/main" val="3510268116"/>
                  </a:ext>
                </a:extLst>
              </a:tr>
              <a:tr h="370840">
                <a:tc>
                  <a:txBody>
                    <a:bodyPr/>
                    <a:lstStyle/>
                    <a:p>
                      <a:r>
                        <a:rPr lang="en-US" sz="1600" dirty="0"/>
                        <a:t>REs' consumption data per type and MGA (evening)</a:t>
                      </a:r>
                    </a:p>
                  </a:txBody>
                  <a:tcPr/>
                </a:tc>
                <a:tc>
                  <a:txBody>
                    <a:bodyPr/>
                    <a:lstStyle/>
                    <a:p>
                      <a:r>
                        <a:rPr lang="en-US" sz="1600" dirty="0"/>
                        <a:t>All BRP's responsibility MGAs' REs' consumption data per type and MGA</a:t>
                      </a:r>
                    </a:p>
                  </a:txBody>
                  <a:tcPr/>
                </a:tc>
                <a:tc>
                  <a:txBody>
                    <a:bodyPr/>
                    <a:lstStyle/>
                    <a:p>
                      <a:r>
                        <a:rPr lang="en-FI" sz="1600" dirty="0"/>
                        <a:t>BRP</a:t>
                      </a:r>
                      <a:endParaRPr lang="en-US" sz="1600" dirty="0"/>
                    </a:p>
                  </a:txBody>
                  <a:tcPr/>
                </a:tc>
                <a:extLst>
                  <a:ext uri="{0D108BD9-81ED-4DB2-BD59-A6C34878D82A}">
                    <a16:rowId xmlns:a16="http://schemas.microsoft.com/office/drawing/2014/main" val="3974082002"/>
                  </a:ext>
                </a:extLst>
              </a:tr>
              <a:tr h="370840">
                <a:tc>
                  <a:txBody>
                    <a:bodyPr/>
                    <a:lstStyle/>
                    <a:p>
                      <a:r>
                        <a:rPr lang="en-US" sz="1600" dirty="0"/>
                        <a:t>REs' consumption data per type and MGA</a:t>
                      </a:r>
                    </a:p>
                  </a:txBody>
                  <a:tcPr/>
                </a:tc>
                <a:tc>
                  <a:txBody>
                    <a:bodyPr/>
                    <a:lstStyle/>
                    <a:p>
                      <a:r>
                        <a:rPr lang="en-US" sz="1600" dirty="0"/>
                        <a:t>All DSO's MGAs' REs' consumption data per type and MGA</a:t>
                      </a:r>
                    </a:p>
                  </a:txBody>
                  <a:tcPr/>
                </a:tc>
                <a:tc>
                  <a:txBody>
                    <a:bodyPr/>
                    <a:lstStyle/>
                    <a:p>
                      <a:r>
                        <a:rPr lang="fi-FI" sz="1600" dirty="0"/>
                        <a:t>DSO</a:t>
                      </a:r>
                      <a:endParaRPr lang="en-US" sz="1600" dirty="0"/>
                    </a:p>
                  </a:txBody>
                  <a:tcPr/>
                </a:tc>
                <a:extLst>
                  <a:ext uri="{0D108BD9-81ED-4DB2-BD59-A6C34878D82A}">
                    <a16:rowId xmlns:a16="http://schemas.microsoft.com/office/drawing/2014/main" val="2934893181"/>
                  </a:ext>
                </a:extLst>
              </a:tr>
              <a:tr h="370840">
                <a:tc>
                  <a:txBody>
                    <a:bodyPr/>
                    <a:lstStyle/>
                    <a:p>
                      <a:r>
                        <a:rPr lang="en-US" sz="1600" dirty="0"/>
                        <a:t>REs' consumption data per type and MGA</a:t>
                      </a:r>
                    </a:p>
                  </a:txBody>
                  <a:tcPr/>
                </a:tc>
                <a:tc>
                  <a:txBody>
                    <a:bodyPr/>
                    <a:lstStyle/>
                    <a:p>
                      <a:r>
                        <a:rPr lang="en-US" sz="1600" dirty="0"/>
                        <a:t>All BRP's responsibility MGAs' REs' consumption data per type and MGA</a:t>
                      </a:r>
                    </a:p>
                  </a:txBody>
                  <a:tcPr/>
                </a:tc>
                <a:tc>
                  <a:txBody>
                    <a:bodyPr/>
                    <a:lstStyle/>
                    <a:p>
                      <a:r>
                        <a:rPr lang="en-FI" sz="1600" dirty="0"/>
                        <a:t>BRP</a:t>
                      </a:r>
                      <a:endParaRPr lang="en-US" sz="1600" dirty="0"/>
                    </a:p>
                  </a:txBody>
                  <a:tcPr/>
                </a:tc>
                <a:extLst>
                  <a:ext uri="{0D108BD9-81ED-4DB2-BD59-A6C34878D82A}">
                    <a16:rowId xmlns:a16="http://schemas.microsoft.com/office/drawing/2014/main" val="2425375785"/>
                  </a:ext>
                </a:extLst>
              </a:tr>
              <a:tr h="370840">
                <a:tc>
                  <a:txBody>
                    <a:bodyPr/>
                    <a:lstStyle/>
                    <a:p>
                      <a:r>
                        <a:rPr lang="en-US" sz="1600" dirty="0"/>
                        <a:t>Consumption imbalance per BRP per MBA (volume and amount)</a:t>
                      </a:r>
                    </a:p>
                  </a:txBody>
                  <a:tcPr/>
                </a:tc>
                <a:tc>
                  <a:txBody>
                    <a:bodyPr/>
                    <a:lstStyle/>
                    <a:p>
                      <a:r>
                        <a:rPr lang="en-US" sz="1600" dirty="0"/>
                        <a:t>BRP's consumption imbalance volumes (MWh) and amounts (EUR) per MBA</a:t>
                      </a:r>
                    </a:p>
                  </a:txBody>
                  <a:tcPr/>
                </a:tc>
                <a:tc>
                  <a:txBody>
                    <a:bodyPr/>
                    <a:lstStyle/>
                    <a:p>
                      <a:r>
                        <a:rPr lang="en-FI" sz="1600" dirty="0"/>
                        <a:t>BRP</a:t>
                      </a:r>
                      <a:endParaRPr lang="en-US" sz="1600" dirty="0"/>
                    </a:p>
                  </a:txBody>
                  <a:tcPr/>
                </a:tc>
                <a:extLst>
                  <a:ext uri="{0D108BD9-81ED-4DB2-BD59-A6C34878D82A}">
                    <a16:rowId xmlns:a16="http://schemas.microsoft.com/office/drawing/2014/main" val="13303902"/>
                  </a:ext>
                </a:extLst>
              </a:tr>
              <a:tr h="370840">
                <a:tc>
                  <a:txBody>
                    <a:bodyPr/>
                    <a:lstStyle/>
                    <a:p>
                      <a:r>
                        <a:rPr lang="en-US" sz="1600" dirty="0"/>
                        <a:t>Imbalance – Invoiced Results</a:t>
                      </a:r>
                    </a:p>
                  </a:txBody>
                  <a:tcPr/>
                </a:tc>
                <a:tc>
                  <a:txBody>
                    <a:bodyPr/>
                    <a:lstStyle/>
                    <a:p>
                      <a:r>
                        <a:rPr lang="en-US" sz="1600" dirty="0"/>
                        <a:t>DP contains BRP production imbalance results for all respective MBAs and period in CET. </a:t>
                      </a:r>
                    </a:p>
                  </a:txBody>
                  <a:tcPr/>
                </a:tc>
                <a:tc>
                  <a:txBody>
                    <a:bodyPr/>
                    <a:lstStyle/>
                    <a:p>
                      <a:r>
                        <a:rPr lang="en-FI" sz="1600" dirty="0"/>
                        <a:t>BRP</a:t>
                      </a:r>
                      <a:endParaRPr lang="en-US" sz="1600" dirty="0"/>
                    </a:p>
                  </a:txBody>
                  <a:tcPr/>
                </a:tc>
                <a:extLst>
                  <a:ext uri="{0D108BD9-81ED-4DB2-BD59-A6C34878D82A}">
                    <a16:rowId xmlns:a16="http://schemas.microsoft.com/office/drawing/2014/main" val="2744341223"/>
                  </a:ext>
                </a:extLst>
              </a:tr>
              <a:tr h="289968">
                <a:tc>
                  <a:txBody>
                    <a:bodyPr/>
                    <a:lstStyle/>
                    <a:p>
                      <a:r>
                        <a:rPr lang="en-US" sz="1600" dirty="0"/>
                        <a:t>Imbalance – Final Results</a:t>
                      </a:r>
                    </a:p>
                  </a:txBody>
                  <a:tcPr/>
                </a:tc>
                <a:tc>
                  <a:txBody>
                    <a:bodyPr/>
                    <a:lstStyle/>
                    <a:p>
                      <a:r>
                        <a:rPr lang="en-US" sz="1600" dirty="0"/>
                        <a:t>DP contains BRP production imbalance results for all respective MBAs and period in CET. Calculations are per couple BRP and MBA.</a:t>
                      </a:r>
                    </a:p>
                  </a:txBody>
                  <a:tcPr/>
                </a:tc>
                <a:tc>
                  <a:txBody>
                    <a:bodyPr/>
                    <a:lstStyle/>
                    <a:p>
                      <a:r>
                        <a:rPr lang="en-FI" sz="1600" dirty="0"/>
                        <a:t>BRP</a:t>
                      </a:r>
                      <a:endParaRPr lang="en-US" sz="1600" dirty="0"/>
                    </a:p>
                  </a:txBody>
                  <a:tcPr/>
                </a:tc>
                <a:extLst>
                  <a:ext uri="{0D108BD9-81ED-4DB2-BD59-A6C34878D82A}">
                    <a16:rowId xmlns:a16="http://schemas.microsoft.com/office/drawing/2014/main" val="4072337426"/>
                  </a:ext>
                </a:extLst>
              </a:tr>
            </a:tbl>
          </a:graphicData>
        </a:graphic>
      </p:graphicFrame>
    </p:spTree>
    <p:extLst>
      <p:ext uri="{BB962C8B-B14F-4D97-AF65-F5344CB8AC3E}">
        <p14:creationId xmlns:p14="http://schemas.microsoft.com/office/powerpoint/2010/main" val="113960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hourly values on a daily basis 3/</a:t>
            </a:r>
            <a:r>
              <a:rPr lang="en-FI" sz="2400" b="1" dirty="0"/>
              <a:t>8</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459369210"/>
              </p:ext>
            </p:extLst>
          </p:nvPr>
        </p:nvGraphicFramePr>
        <p:xfrm>
          <a:off x="720000" y="1368000"/>
          <a:ext cx="10760061" cy="516636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70840">
                <a:tc>
                  <a:txBody>
                    <a:bodyPr/>
                    <a:lstStyle/>
                    <a:p>
                      <a:r>
                        <a:rPr lang="en-US" sz="1600" dirty="0"/>
                        <a:t>Imbalance per BRP per MBA (Volume and Amount)</a:t>
                      </a:r>
                    </a:p>
                  </a:txBody>
                  <a:tcPr/>
                </a:tc>
                <a:tc>
                  <a:txBody>
                    <a:bodyPr/>
                    <a:lstStyle/>
                    <a:p>
                      <a:r>
                        <a:rPr lang="en-US" sz="1600" dirty="0"/>
                        <a:t>BRP's imbalance volumes (MWh) and amounts (EUR) per MBA</a:t>
                      </a:r>
                    </a:p>
                  </a:txBody>
                  <a:tcPr/>
                </a:tc>
                <a:tc>
                  <a:txBody>
                    <a:bodyPr/>
                    <a:lstStyle/>
                    <a:p>
                      <a:r>
                        <a:rPr lang="en-FI" sz="1600" dirty="0"/>
                        <a:t>BRP</a:t>
                      </a:r>
                      <a:endParaRPr lang="en-US" sz="1600" dirty="0"/>
                    </a:p>
                  </a:txBody>
                  <a:tcPr/>
                </a:tc>
                <a:extLst>
                  <a:ext uri="{0D108BD9-81ED-4DB2-BD59-A6C34878D82A}">
                    <a16:rowId xmlns:a16="http://schemas.microsoft.com/office/drawing/2014/main" val="185313999"/>
                  </a:ext>
                </a:extLst>
              </a:tr>
              <a:tr h="370840">
                <a:tc>
                  <a:txBody>
                    <a:bodyPr/>
                    <a:lstStyle/>
                    <a:p>
                      <a:r>
                        <a:rPr lang="en-US" sz="1600" dirty="0"/>
                        <a:t>Imbalance – Preliminary Results</a:t>
                      </a:r>
                    </a:p>
                  </a:txBody>
                  <a:tcPr/>
                </a:tc>
                <a:tc>
                  <a:txBody>
                    <a:bodyPr/>
                    <a:lstStyle/>
                    <a:p>
                      <a:r>
                        <a:rPr lang="en-US" sz="1600" dirty="0"/>
                        <a:t>DP contains BRP production imbalance results for all respective MBAs and period in CET. Calculations are per couple BRP and MBA.</a:t>
                      </a:r>
                    </a:p>
                  </a:txBody>
                  <a:tcPr/>
                </a:tc>
                <a:tc>
                  <a:txBody>
                    <a:bodyPr/>
                    <a:lstStyle/>
                    <a:p>
                      <a:r>
                        <a:rPr lang="en-FI" sz="1600" dirty="0"/>
                        <a:t>BRP</a:t>
                      </a:r>
                      <a:endParaRPr lang="en-US" sz="1600" dirty="0"/>
                    </a:p>
                  </a:txBody>
                  <a:tcPr/>
                </a:tc>
                <a:extLst>
                  <a:ext uri="{0D108BD9-81ED-4DB2-BD59-A6C34878D82A}">
                    <a16:rowId xmlns:a16="http://schemas.microsoft.com/office/drawing/2014/main" val="3974082002"/>
                  </a:ext>
                </a:extLst>
              </a:tr>
              <a:tr h="370840">
                <a:tc>
                  <a:txBody>
                    <a:bodyPr/>
                    <a:lstStyle/>
                    <a:p>
                      <a:r>
                        <a:rPr lang="en-US" sz="1600" dirty="0"/>
                        <a:t>REs' Merged Production Data per Type and MGA (evening)</a:t>
                      </a:r>
                    </a:p>
                  </a:txBody>
                  <a:tcPr/>
                </a:tc>
                <a:tc>
                  <a:txBody>
                    <a:bodyPr/>
                    <a:lstStyle/>
                    <a:p>
                      <a:r>
                        <a:rPr lang="en-US" sz="1600" dirty="0"/>
                        <a:t>All BRP's responsibility REs' merged production data per type and MGA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BRP</a:t>
                      </a:r>
                      <a:endParaRPr lang="en-US" sz="1600" dirty="0"/>
                    </a:p>
                    <a:p>
                      <a:endParaRPr lang="en-US" sz="1600" dirty="0"/>
                    </a:p>
                  </a:txBody>
                  <a:tcPr/>
                </a:tc>
                <a:extLst>
                  <a:ext uri="{0D108BD9-81ED-4DB2-BD59-A6C34878D82A}">
                    <a16:rowId xmlns:a16="http://schemas.microsoft.com/office/drawing/2014/main" val="2934893181"/>
                  </a:ext>
                </a:extLst>
              </a:tr>
              <a:tr h="370840">
                <a:tc>
                  <a:txBody>
                    <a:bodyPr/>
                    <a:lstStyle/>
                    <a:p>
                      <a:r>
                        <a:rPr lang="en-US" sz="1600" dirty="0"/>
                        <a:t>REs' Merged Production Data per Type and MGA</a:t>
                      </a:r>
                    </a:p>
                  </a:txBody>
                  <a:tcPr/>
                </a:tc>
                <a:tc>
                  <a:txBody>
                    <a:bodyPr/>
                    <a:lstStyle/>
                    <a:p>
                      <a:r>
                        <a:rPr lang="en-US" sz="1600" dirty="0"/>
                        <a:t>All BRP's responsibility REs' merged production data per type and MGA</a:t>
                      </a:r>
                    </a:p>
                  </a:txBody>
                  <a:tcPr/>
                </a:tc>
                <a:tc>
                  <a:txBody>
                    <a:bodyPr/>
                    <a:lstStyle/>
                    <a:p>
                      <a:r>
                        <a:rPr lang="fi-FI" sz="1600" dirty="0"/>
                        <a:t>BRP</a:t>
                      </a:r>
                      <a:endParaRPr lang="en-US" sz="1600" dirty="0"/>
                    </a:p>
                  </a:txBody>
                  <a:tcPr/>
                </a:tc>
                <a:extLst>
                  <a:ext uri="{0D108BD9-81ED-4DB2-BD59-A6C34878D82A}">
                    <a16:rowId xmlns:a16="http://schemas.microsoft.com/office/drawing/2014/main" val="2425375785"/>
                  </a:ext>
                </a:extLst>
              </a:tr>
              <a:tr h="370840">
                <a:tc>
                  <a:txBody>
                    <a:bodyPr/>
                    <a:lstStyle/>
                    <a:p>
                      <a:r>
                        <a:rPr lang="en-US" sz="1600" dirty="0"/>
                        <a:t>REs' Merged Production Data per Type and MGA</a:t>
                      </a:r>
                    </a:p>
                  </a:txBody>
                  <a:tcPr/>
                </a:tc>
                <a:tc>
                  <a:txBody>
                    <a:bodyPr/>
                    <a:lstStyle/>
                    <a:p>
                      <a:r>
                        <a:rPr lang="en-US" sz="1600" dirty="0"/>
                        <a:t>All DSO's metering grid areas' (MGA) per MGA, Production Type and Production Unit Type</a:t>
                      </a:r>
                    </a:p>
                  </a:txBody>
                  <a:tcPr/>
                </a:tc>
                <a:tc>
                  <a:txBody>
                    <a:bodyPr/>
                    <a:lstStyle/>
                    <a:p>
                      <a:r>
                        <a:rPr lang="fi-FI" sz="1600" dirty="0"/>
                        <a:t>DSO</a:t>
                      </a:r>
                      <a:endParaRPr lang="en-US" sz="1600" dirty="0"/>
                    </a:p>
                  </a:txBody>
                  <a:tcPr/>
                </a:tc>
                <a:extLst>
                  <a:ext uri="{0D108BD9-81ED-4DB2-BD59-A6C34878D82A}">
                    <a16:rowId xmlns:a16="http://schemas.microsoft.com/office/drawing/2014/main" val="13303902"/>
                  </a:ext>
                </a:extLst>
              </a:tr>
              <a:tr h="370840">
                <a:tc>
                  <a:txBody>
                    <a:bodyPr/>
                    <a:lstStyle/>
                    <a:p>
                      <a:r>
                        <a:rPr lang="en-US" sz="1600" dirty="0"/>
                        <a:t>MGA Exchanges</a:t>
                      </a:r>
                    </a:p>
                  </a:txBody>
                  <a:tcPr/>
                </a:tc>
                <a:tc>
                  <a:txBody>
                    <a:bodyPr/>
                    <a:lstStyle/>
                    <a:p>
                      <a:r>
                        <a:rPr lang="en-US" sz="1600" dirty="0"/>
                        <a:t>All DSO’s</a:t>
                      </a:r>
                      <a:r>
                        <a:rPr lang="en-FI" sz="1600" dirty="0"/>
                        <a:t> </a:t>
                      </a:r>
                      <a:r>
                        <a:rPr lang="en-US" sz="1600" dirty="0"/>
                        <a:t>MGA Exchanges</a:t>
                      </a:r>
                    </a:p>
                  </a:txBody>
                  <a:tcPr/>
                </a:tc>
                <a:tc>
                  <a:txBody>
                    <a:bodyPr/>
                    <a:lstStyle/>
                    <a:p>
                      <a:r>
                        <a:rPr lang="en-FI" sz="1600" dirty="0"/>
                        <a:t>DSO</a:t>
                      </a:r>
                      <a:endParaRPr lang="en-US" sz="1600" dirty="0"/>
                    </a:p>
                  </a:txBody>
                  <a:tcPr/>
                </a:tc>
                <a:extLst>
                  <a:ext uri="{0D108BD9-81ED-4DB2-BD59-A6C34878D82A}">
                    <a16:rowId xmlns:a16="http://schemas.microsoft.com/office/drawing/2014/main" val="2744341223"/>
                  </a:ext>
                </a:extLst>
              </a:tr>
              <a:tr h="289968">
                <a:tc>
                  <a:txBody>
                    <a:bodyPr/>
                    <a:lstStyle/>
                    <a:p>
                      <a:r>
                        <a:rPr lang="en-US" sz="1600" dirty="0"/>
                        <a:t>MGA Imbalance – Final Results</a:t>
                      </a:r>
                    </a:p>
                  </a:txBody>
                  <a:tcPr/>
                </a:tc>
                <a:tc>
                  <a:txBody>
                    <a:bodyPr/>
                    <a:lstStyle/>
                    <a:p>
                      <a:endParaRPr lang="en-US" sz="1600" dirty="0"/>
                    </a:p>
                  </a:txBody>
                  <a:tcPr/>
                </a:tc>
                <a:tc>
                  <a:txBody>
                    <a:bodyPr/>
                    <a:lstStyle/>
                    <a:p>
                      <a:r>
                        <a:rPr lang="en-FI" sz="1600" dirty="0"/>
                        <a:t>BRP</a:t>
                      </a:r>
                      <a:endParaRPr lang="en-US" sz="1600" dirty="0"/>
                    </a:p>
                  </a:txBody>
                  <a:tcPr/>
                </a:tc>
                <a:extLst>
                  <a:ext uri="{0D108BD9-81ED-4DB2-BD59-A6C34878D82A}">
                    <a16:rowId xmlns:a16="http://schemas.microsoft.com/office/drawing/2014/main" val="4072337426"/>
                  </a:ext>
                </a:extLst>
              </a:tr>
              <a:tr h="370840">
                <a:tc>
                  <a:txBody>
                    <a:bodyPr/>
                    <a:lstStyle/>
                    <a:p>
                      <a:r>
                        <a:rPr lang="en-US" sz="1600" dirty="0"/>
                        <a:t>MGA Imbalance – Preliminary Results</a:t>
                      </a:r>
                    </a:p>
                  </a:txBody>
                  <a:tcPr/>
                </a:tc>
                <a:tc>
                  <a:txBody>
                    <a:bodyPr/>
                    <a:lstStyle/>
                    <a:p>
                      <a:endParaRPr lang="en-US" sz="1600" dirty="0"/>
                    </a:p>
                  </a:txBody>
                  <a:tcPr/>
                </a:tc>
                <a:tc>
                  <a:txBody>
                    <a:bodyPr/>
                    <a:lstStyle/>
                    <a:p>
                      <a:r>
                        <a:rPr lang="en-FI" sz="1600" dirty="0"/>
                        <a:t>BRP</a:t>
                      </a:r>
                      <a:endParaRPr lang="en-US" sz="1600" dirty="0"/>
                    </a:p>
                  </a:txBody>
                  <a:tcPr/>
                </a:tc>
                <a:extLst>
                  <a:ext uri="{0D108BD9-81ED-4DB2-BD59-A6C34878D82A}">
                    <a16:rowId xmlns:a16="http://schemas.microsoft.com/office/drawing/2014/main" val="4024789355"/>
                  </a:ext>
                </a:extLst>
              </a:tr>
              <a:tr h="370840">
                <a:tc>
                  <a:txBody>
                    <a:bodyPr/>
                    <a:lstStyle/>
                    <a:p>
                      <a:r>
                        <a:rPr lang="en-US" sz="1600" dirty="0"/>
                        <a:t>MGA Imbalances</a:t>
                      </a:r>
                    </a:p>
                  </a:txBody>
                  <a:tcPr/>
                </a:tc>
                <a:tc>
                  <a:txBody>
                    <a:bodyPr/>
                    <a:lstStyle/>
                    <a:p>
                      <a:r>
                        <a:rPr lang="en-US" sz="1600" dirty="0"/>
                        <a:t>All DSO's MGAs' imbalances per MGA</a:t>
                      </a:r>
                    </a:p>
                  </a:txBody>
                  <a:tcPr/>
                </a:tc>
                <a:tc>
                  <a:txBody>
                    <a:bodyPr/>
                    <a:lstStyle/>
                    <a:p>
                      <a:r>
                        <a:rPr lang="en-FI" sz="1600" dirty="0"/>
                        <a:t>DSO</a:t>
                      </a:r>
                      <a:endParaRPr lang="en-US" sz="1600" dirty="0"/>
                    </a:p>
                  </a:txBody>
                  <a:tcPr/>
                </a:tc>
                <a:extLst>
                  <a:ext uri="{0D108BD9-81ED-4DB2-BD59-A6C34878D82A}">
                    <a16:rowId xmlns:a16="http://schemas.microsoft.com/office/drawing/2014/main" val="1028610170"/>
                  </a:ext>
                </a:extLst>
              </a:tr>
            </a:tbl>
          </a:graphicData>
        </a:graphic>
      </p:graphicFrame>
    </p:spTree>
    <p:extLst>
      <p:ext uri="{BB962C8B-B14F-4D97-AF65-F5344CB8AC3E}">
        <p14:creationId xmlns:p14="http://schemas.microsoft.com/office/powerpoint/2010/main" val="284946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hourly values on a daily basis 4/</a:t>
            </a:r>
            <a:r>
              <a:rPr lang="en-FI" sz="2400" b="1" dirty="0"/>
              <a:t>8</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4238062833"/>
              </p:ext>
            </p:extLst>
          </p:nvPr>
        </p:nvGraphicFramePr>
        <p:xfrm>
          <a:off x="720000" y="1368000"/>
          <a:ext cx="10760061" cy="400812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70840">
                <a:tc>
                  <a:txBody>
                    <a:bodyPr/>
                    <a:lstStyle/>
                    <a:p>
                      <a:r>
                        <a:rPr lang="en-US" sz="1600" strike="noStrike" dirty="0"/>
                        <a:t>MGA Imbalances (evening)</a:t>
                      </a:r>
                    </a:p>
                  </a:txBody>
                  <a:tcPr/>
                </a:tc>
                <a:tc>
                  <a:txBody>
                    <a:bodyPr/>
                    <a:lstStyle/>
                    <a:p>
                      <a:r>
                        <a:rPr lang="en-US" sz="1600" strike="noStrike" dirty="0"/>
                        <a:t>All MGAs' imbalances per MGA under BRP's balance responsibility</a:t>
                      </a:r>
                    </a:p>
                  </a:txBody>
                  <a:tcPr/>
                </a:tc>
                <a:tc>
                  <a:txBody>
                    <a:bodyPr/>
                    <a:lstStyle/>
                    <a:p>
                      <a:r>
                        <a:rPr lang="fi-FI" sz="1600" dirty="0"/>
                        <a:t>BRP</a:t>
                      </a:r>
                      <a:endParaRPr lang="en-US" sz="1600" dirty="0"/>
                    </a:p>
                  </a:txBody>
                  <a:tcPr/>
                </a:tc>
                <a:extLst>
                  <a:ext uri="{0D108BD9-81ED-4DB2-BD59-A6C34878D82A}">
                    <a16:rowId xmlns:a16="http://schemas.microsoft.com/office/drawing/2014/main" val="297507290"/>
                  </a:ext>
                </a:extLst>
              </a:tr>
              <a:tr h="370840">
                <a:tc>
                  <a:txBody>
                    <a:bodyPr/>
                    <a:lstStyle/>
                    <a:p>
                      <a:r>
                        <a:rPr lang="en-US" sz="1600" strike="noStrike" dirty="0"/>
                        <a:t>MGA Imbalances</a:t>
                      </a:r>
                    </a:p>
                  </a:txBody>
                  <a:tcPr/>
                </a:tc>
                <a:tc>
                  <a:txBody>
                    <a:bodyPr/>
                    <a:lstStyle/>
                    <a:p>
                      <a:r>
                        <a:rPr lang="en-US" sz="1600" strike="noStrike" dirty="0"/>
                        <a:t>All MGAs' imbalances per MGA under BRP's balance responsibility</a:t>
                      </a:r>
                    </a:p>
                  </a:txBody>
                  <a:tcPr/>
                </a:tc>
                <a:tc>
                  <a:txBody>
                    <a:bodyPr/>
                    <a:lstStyle/>
                    <a:p>
                      <a:r>
                        <a:rPr lang="fi-FI" sz="1600" dirty="0"/>
                        <a:t>BRP</a:t>
                      </a:r>
                      <a:endParaRPr lang="en-US" sz="1600" dirty="0"/>
                    </a:p>
                  </a:txBody>
                  <a:tcPr/>
                </a:tc>
                <a:extLst>
                  <a:ext uri="{0D108BD9-81ED-4DB2-BD59-A6C34878D82A}">
                    <a16:rowId xmlns:a16="http://schemas.microsoft.com/office/drawing/2014/main" val="731269045"/>
                  </a:ext>
                </a:extLst>
              </a:tr>
              <a:tr h="370840">
                <a:tc>
                  <a:txBody>
                    <a:bodyPr/>
                    <a:lstStyle/>
                    <a:p>
                      <a:r>
                        <a:rPr lang="en-US" sz="1600" strike="noStrike" dirty="0"/>
                        <a:t>MGA Imbalance – Invoiced Results</a:t>
                      </a:r>
                    </a:p>
                  </a:txBody>
                  <a:tcPr/>
                </a:tc>
                <a:tc>
                  <a:txBody>
                    <a:bodyPr/>
                    <a:lstStyle/>
                    <a:p>
                      <a:endParaRPr lang="en-US" sz="1600" strike="noStrike" dirty="0"/>
                    </a:p>
                  </a:txBody>
                  <a:tcPr/>
                </a:tc>
                <a:tc>
                  <a:txBody>
                    <a:bodyPr/>
                    <a:lstStyle/>
                    <a:p>
                      <a:r>
                        <a:rPr lang="fi-FI" sz="1600" dirty="0"/>
                        <a:t>BRP</a:t>
                      </a:r>
                      <a:endParaRPr lang="en-US" sz="1600" dirty="0"/>
                    </a:p>
                  </a:txBody>
                  <a:tcPr/>
                </a:tc>
                <a:extLst>
                  <a:ext uri="{0D108BD9-81ED-4DB2-BD59-A6C34878D82A}">
                    <a16:rowId xmlns:a16="http://schemas.microsoft.com/office/drawing/2014/main" val="3974082002"/>
                  </a:ext>
                </a:extLst>
              </a:tr>
              <a:tr h="370840">
                <a:tc>
                  <a:txBody>
                    <a:bodyPr/>
                    <a:lstStyle/>
                    <a:p>
                      <a:r>
                        <a:rPr lang="en-US" sz="1600" dirty="0"/>
                        <a:t>MGA Imbalance – Preliminary Results</a:t>
                      </a:r>
                    </a:p>
                  </a:txBody>
                  <a:tcPr/>
                </a:tc>
                <a:tc>
                  <a:txBody>
                    <a:bodyPr/>
                    <a:lstStyle/>
                    <a:p>
                      <a:endParaRPr lang="en-US" sz="1600" dirty="0"/>
                    </a:p>
                  </a:txBody>
                  <a:tcPr/>
                </a:tc>
                <a:tc>
                  <a:txBody>
                    <a:bodyPr/>
                    <a:lstStyle/>
                    <a:p>
                      <a:r>
                        <a:rPr lang="fi-FI" sz="1600" dirty="0"/>
                        <a:t>DSO</a:t>
                      </a:r>
                      <a:endParaRPr lang="en-US" sz="1600" dirty="0"/>
                    </a:p>
                  </a:txBody>
                  <a:tcPr/>
                </a:tc>
                <a:extLst>
                  <a:ext uri="{0D108BD9-81ED-4DB2-BD59-A6C34878D82A}">
                    <a16:rowId xmlns:a16="http://schemas.microsoft.com/office/drawing/2014/main" val="2934893181"/>
                  </a:ext>
                </a:extLst>
              </a:tr>
              <a:tr h="370840">
                <a:tc>
                  <a:txBody>
                    <a:bodyPr/>
                    <a:lstStyle/>
                    <a:p>
                      <a:r>
                        <a:rPr lang="en-US" sz="1600" dirty="0"/>
                        <a:t>MGA Imbalance – Final Results</a:t>
                      </a:r>
                    </a:p>
                  </a:txBody>
                  <a:tcPr/>
                </a:tc>
                <a:tc>
                  <a:txBody>
                    <a:bodyPr/>
                    <a:lstStyle/>
                    <a:p>
                      <a:endParaRPr lang="en-US" sz="1600" dirty="0"/>
                    </a:p>
                  </a:txBody>
                  <a:tcPr/>
                </a:tc>
                <a:tc>
                  <a:txBody>
                    <a:bodyPr/>
                    <a:lstStyle/>
                    <a:p>
                      <a:r>
                        <a:rPr lang="fi-FI" sz="1600" dirty="0"/>
                        <a:t>DSO</a:t>
                      </a:r>
                      <a:endParaRPr lang="en-US" sz="1600" dirty="0"/>
                    </a:p>
                  </a:txBody>
                  <a:tcPr/>
                </a:tc>
                <a:extLst>
                  <a:ext uri="{0D108BD9-81ED-4DB2-BD59-A6C34878D82A}">
                    <a16:rowId xmlns:a16="http://schemas.microsoft.com/office/drawing/2014/main" val="2425375785"/>
                  </a:ext>
                </a:extLst>
              </a:tr>
              <a:tr h="370840">
                <a:tc>
                  <a:txBody>
                    <a:bodyPr/>
                    <a:lstStyle/>
                    <a:p>
                      <a:r>
                        <a:rPr lang="en-US" sz="1600" dirty="0"/>
                        <a:t>MGA Exchange Final Confirmation Report</a:t>
                      </a:r>
                    </a:p>
                  </a:txBody>
                  <a:tcPr/>
                </a:tc>
                <a:tc>
                  <a:txBody>
                    <a:bodyPr/>
                    <a:lstStyle/>
                    <a:p>
                      <a:endParaRPr lang="en-US" sz="1600" dirty="0"/>
                    </a:p>
                  </a:txBody>
                  <a:tcPr/>
                </a:tc>
                <a:tc>
                  <a:txBody>
                    <a:bodyPr/>
                    <a:lstStyle/>
                    <a:p>
                      <a:r>
                        <a:rPr lang="fi-FI" sz="1600" dirty="0"/>
                        <a:t>DSO</a:t>
                      </a:r>
                      <a:endParaRPr lang="en-US" sz="1600" dirty="0"/>
                    </a:p>
                  </a:txBody>
                  <a:tcPr/>
                </a:tc>
                <a:extLst>
                  <a:ext uri="{0D108BD9-81ED-4DB2-BD59-A6C34878D82A}">
                    <a16:rowId xmlns:a16="http://schemas.microsoft.com/office/drawing/2014/main" val="13303902"/>
                  </a:ext>
                </a:extLst>
              </a:tr>
              <a:tr h="430576">
                <a:tc>
                  <a:txBody>
                    <a:bodyPr/>
                    <a:lstStyle/>
                    <a:p>
                      <a:r>
                        <a:rPr lang="fr-FR" sz="1600" dirty="0"/>
                        <a:t>MGA Exchange </a:t>
                      </a:r>
                      <a:r>
                        <a:rPr lang="fr-FR" sz="1600" dirty="0" err="1"/>
                        <a:t>Intermediate</a:t>
                      </a:r>
                      <a:r>
                        <a:rPr lang="fr-FR" sz="1600" dirty="0"/>
                        <a:t> Confirmation Report</a:t>
                      </a:r>
                    </a:p>
                  </a:txBody>
                  <a:tcPr/>
                </a:tc>
                <a:tc>
                  <a:txBody>
                    <a:bodyPr/>
                    <a:lstStyle/>
                    <a:p>
                      <a:endParaRPr lang="en-US" sz="1600" dirty="0"/>
                    </a:p>
                  </a:txBody>
                  <a:tcPr/>
                </a:tc>
                <a:tc>
                  <a:txBody>
                    <a:bodyPr/>
                    <a:lstStyle/>
                    <a:p>
                      <a:r>
                        <a:rPr lang="fi-FI" sz="1600" dirty="0"/>
                        <a:t>DSO</a:t>
                      </a:r>
                      <a:endParaRPr lang="en-US" sz="1600" dirty="0"/>
                    </a:p>
                  </a:txBody>
                  <a:tcPr/>
                </a:tc>
                <a:extLst>
                  <a:ext uri="{0D108BD9-81ED-4DB2-BD59-A6C34878D82A}">
                    <a16:rowId xmlns:a16="http://schemas.microsoft.com/office/drawing/2014/main" val="2744341223"/>
                  </a:ext>
                </a:extLst>
              </a:tr>
            </a:tbl>
          </a:graphicData>
        </a:graphic>
      </p:graphicFrame>
    </p:spTree>
    <p:extLst>
      <p:ext uri="{BB962C8B-B14F-4D97-AF65-F5344CB8AC3E}">
        <p14:creationId xmlns:p14="http://schemas.microsoft.com/office/powerpoint/2010/main" val="253366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hourly values on a daily basis 5/</a:t>
            </a:r>
            <a:r>
              <a:rPr lang="en-FI" sz="2400" b="1" dirty="0"/>
              <a:t>8</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3718507597"/>
              </p:ext>
            </p:extLst>
          </p:nvPr>
        </p:nvGraphicFramePr>
        <p:xfrm>
          <a:off x="720000" y="1368000"/>
          <a:ext cx="10760061" cy="442468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70840">
                <a:tc>
                  <a:txBody>
                    <a:bodyPr/>
                    <a:lstStyle/>
                    <a:p>
                      <a:r>
                        <a:rPr lang="fr-FR" sz="1600" dirty="0" err="1"/>
                        <a:t>Consumption</a:t>
                      </a:r>
                      <a:r>
                        <a:rPr lang="fr-FR" sz="1600" dirty="0"/>
                        <a:t> MEC (Delta)</a:t>
                      </a:r>
                    </a:p>
                  </a:txBody>
                  <a:tcPr/>
                </a:tc>
                <a:tc>
                  <a:txBody>
                    <a:bodyPr/>
                    <a:lstStyle/>
                    <a:p>
                      <a:r>
                        <a:rPr lang="en-US" sz="1600" dirty="0"/>
                        <a:t>DSO’s Consumption MECs starting or ending within the configured time period.</a:t>
                      </a:r>
                    </a:p>
                  </a:txBody>
                  <a:tcPr/>
                </a:tc>
                <a:tc>
                  <a:txBody>
                    <a:bodyPr/>
                    <a:lstStyle/>
                    <a:p>
                      <a:r>
                        <a:rPr lang="fi-FI" sz="1600" dirty="0"/>
                        <a:t>DSO</a:t>
                      </a:r>
                      <a:endParaRPr lang="en-US" sz="1600" dirty="0"/>
                    </a:p>
                  </a:txBody>
                  <a:tcPr/>
                </a:tc>
                <a:extLst>
                  <a:ext uri="{0D108BD9-81ED-4DB2-BD59-A6C34878D82A}">
                    <a16:rowId xmlns:a16="http://schemas.microsoft.com/office/drawing/2014/main" val="2640643044"/>
                  </a:ext>
                </a:extLst>
              </a:tr>
              <a:tr h="370840">
                <a:tc>
                  <a:txBody>
                    <a:bodyPr/>
                    <a:lstStyle/>
                    <a:p>
                      <a:r>
                        <a:rPr lang="en-US" sz="1600" dirty="0"/>
                        <a:t>MGA Imbalance Retailer (Active)</a:t>
                      </a:r>
                    </a:p>
                  </a:txBody>
                  <a:tcPr/>
                </a:tc>
                <a:tc>
                  <a:txBody>
                    <a:bodyPr/>
                    <a:lstStyle/>
                    <a:p>
                      <a:r>
                        <a:rPr lang="en-US" sz="1600" dirty="0"/>
                        <a:t>All DSO’s MGA Imbalance Retailers which are valid sometime within the configured Period.</a:t>
                      </a:r>
                    </a:p>
                  </a:txBody>
                  <a:tcPr/>
                </a:tc>
                <a:tc>
                  <a:txBody>
                    <a:bodyPr/>
                    <a:lstStyle/>
                    <a:p>
                      <a:r>
                        <a:rPr lang="en-FI" sz="1600" dirty="0"/>
                        <a:t>DSO</a:t>
                      </a:r>
                      <a:endParaRPr lang="en-US" sz="1600" dirty="0"/>
                    </a:p>
                  </a:txBody>
                  <a:tcPr/>
                </a:tc>
                <a:extLst>
                  <a:ext uri="{0D108BD9-81ED-4DB2-BD59-A6C34878D82A}">
                    <a16:rowId xmlns:a16="http://schemas.microsoft.com/office/drawing/2014/main" val="1761489318"/>
                  </a:ext>
                </a:extLst>
              </a:tr>
              <a:tr h="370840">
                <a:tc>
                  <a:txBody>
                    <a:bodyPr/>
                    <a:lstStyle/>
                    <a:p>
                      <a:r>
                        <a:rPr lang="en-US" sz="1600" dirty="0"/>
                        <a:t>MGA Imbalance Retailer (Delta)</a:t>
                      </a:r>
                    </a:p>
                  </a:txBody>
                  <a:tcPr/>
                </a:tc>
                <a:tc>
                  <a:txBody>
                    <a:bodyPr/>
                    <a:lstStyle/>
                    <a:p>
                      <a:r>
                        <a:rPr lang="en-US" sz="1600" dirty="0"/>
                        <a:t>All DSO’s MGA Retailers starting or ending within the configured period.</a:t>
                      </a:r>
                    </a:p>
                  </a:txBody>
                  <a:tcPr/>
                </a:tc>
                <a:tc>
                  <a:txBody>
                    <a:bodyPr/>
                    <a:lstStyle/>
                    <a:p>
                      <a:r>
                        <a:rPr lang="en-FI" sz="1600" dirty="0"/>
                        <a:t>DSO</a:t>
                      </a:r>
                      <a:endParaRPr lang="en-US" sz="1600" dirty="0"/>
                    </a:p>
                  </a:txBody>
                  <a:tcPr/>
                </a:tc>
                <a:extLst>
                  <a:ext uri="{0D108BD9-81ED-4DB2-BD59-A6C34878D82A}">
                    <a16:rowId xmlns:a16="http://schemas.microsoft.com/office/drawing/2014/main" val="3768791243"/>
                  </a:ext>
                </a:extLst>
              </a:tr>
              <a:tr h="370840">
                <a:tc>
                  <a:txBody>
                    <a:bodyPr/>
                    <a:lstStyle/>
                    <a:p>
                      <a:r>
                        <a:rPr lang="en-US" sz="1600" dirty="0"/>
                        <a:t>BRP’s Consumption MEC (Delta)</a:t>
                      </a:r>
                    </a:p>
                  </a:txBody>
                  <a:tcPr/>
                </a:tc>
                <a:tc>
                  <a:txBody>
                    <a:bodyPr/>
                    <a:lstStyle/>
                    <a:p>
                      <a:r>
                        <a:rPr lang="en-US" sz="1600" dirty="0"/>
                        <a:t>BRP’s Consumption MECs starting or ending within the configured time period</a:t>
                      </a:r>
                    </a:p>
                  </a:txBody>
                  <a:tcPr/>
                </a:tc>
                <a:tc>
                  <a:txBody>
                    <a:bodyPr/>
                    <a:lstStyle/>
                    <a:p>
                      <a:r>
                        <a:rPr lang="en-US" sz="1600" dirty="0"/>
                        <a:t>BRP</a:t>
                      </a:r>
                    </a:p>
                  </a:txBody>
                  <a:tcPr/>
                </a:tc>
                <a:extLst>
                  <a:ext uri="{0D108BD9-81ED-4DB2-BD59-A6C34878D82A}">
                    <a16:rowId xmlns:a16="http://schemas.microsoft.com/office/drawing/2014/main" val="3455136901"/>
                  </a:ext>
                </a:extLst>
              </a:tr>
              <a:tr h="370840">
                <a:tc>
                  <a:txBody>
                    <a:bodyPr/>
                    <a:lstStyle/>
                    <a:p>
                      <a:r>
                        <a:rPr lang="en-US" sz="1600" dirty="0"/>
                        <a:t>Retailer Balance Responsibility - All</a:t>
                      </a:r>
                    </a:p>
                  </a:txBody>
                  <a:tcPr/>
                </a:tc>
                <a:tc>
                  <a:txBody>
                    <a:bodyPr/>
                    <a:lstStyle/>
                    <a:p>
                      <a:r>
                        <a:rPr lang="en-US" sz="1600" dirty="0"/>
                        <a:t>Retailer Balance </a:t>
                      </a:r>
                      <a:r>
                        <a:rPr lang="en-US" sz="1600" dirty="0" err="1"/>
                        <a:t>Responsibilies</a:t>
                      </a:r>
                      <a:r>
                        <a:rPr lang="en-US" sz="1600"/>
                        <a:t> valid sometime in upcoming 14 days (at least some period)</a:t>
                      </a:r>
                      <a:endParaRPr lang="en-US" sz="1600" dirty="0"/>
                    </a:p>
                  </a:txBody>
                  <a:tcPr/>
                </a:tc>
                <a:tc>
                  <a:txBody>
                    <a:bodyPr/>
                    <a:lstStyle/>
                    <a:p>
                      <a:r>
                        <a:rPr lang="fi-FI" sz="1600" dirty="0"/>
                        <a:t>DSO</a:t>
                      </a:r>
                      <a:endParaRPr lang="en-US" sz="1600" dirty="0"/>
                    </a:p>
                  </a:txBody>
                  <a:tcPr/>
                </a:tc>
                <a:extLst>
                  <a:ext uri="{0D108BD9-81ED-4DB2-BD59-A6C34878D82A}">
                    <a16:rowId xmlns:a16="http://schemas.microsoft.com/office/drawing/2014/main" val="3974082002"/>
                  </a:ext>
                </a:extLst>
              </a:tr>
              <a:tr h="370840">
                <a:tc>
                  <a:txBody>
                    <a:bodyPr/>
                    <a:lstStyle/>
                    <a:p>
                      <a:r>
                        <a:rPr lang="en-US" sz="1600" dirty="0"/>
                        <a:t>BRP’s Consumption MEC (Active)</a:t>
                      </a:r>
                    </a:p>
                  </a:txBody>
                  <a:tcPr/>
                </a:tc>
                <a:tc>
                  <a:txBody>
                    <a:bodyPr/>
                    <a:lstStyle/>
                    <a:p>
                      <a:r>
                        <a:rPr lang="en-US" sz="1600" dirty="0"/>
                        <a:t>BRP’s Consumption MECs which are valid sometime within the configured </a:t>
                      </a:r>
                      <a:r>
                        <a:rPr lang="en-US" sz="1600"/>
                        <a:t>period.</a:t>
                      </a:r>
                      <a:endParaRPr lang="en-US" sz="1600" dirty="0"/>
                    </a:p>
                  </a:txBody>
                  <a:tcPr/>
                </a:tc>
                <a:tc>
                  <a:txBody>
                    <a:bodyPr/>
                    <a:lstStyle/>
                    <a:p>
                      <a:r>
                        <a:rPr lang="en-FI" sz="1600" dirty="0"/>
                        <a:t>BRP</a:t>
                      </a:r>
                      <a:endParaRPr lang="fi-FI" sz="1600" dirty="0"/>
                    </a:p>
                  </a:txBody>
                  <a:tcPr/>
                </a:tc>
                <a:extLst>
                  <a:ext uri="{0D108BD9-81ED-4DB2-BD59-A6C34878D82A}">
                    <a16:rowId xmlns:a16="http://schemas.microsoft.com/office/drawing/2014/main" val="2934893181"/>
                  </a:ext>
                </a:extLst>
              </a:tr>
              <a:tr h="370840">
                <a:tc>
                  <a:txBody>
                    <a:bodyPr/>
                    <a:lstStyle/>
                    <a:p>
                      <a:r>
                        <a:rPr lang="en-US" sz="1600" dirty="0"/>
                        <a:t>Retailer Balance Responsibility - Delta</a:t>
                      </a:r>
                    </a:p>
                  </a:txBody>
                  <a:tcPr/>
                </a:tc>
                <a:tc>
                  <a:txBody>
                    <a:bodyPr/>
                    <a:lstStyle/>
                    <a:p>
                      <a:r>
                        <a:rPr lang="en-US" sz="1600" dirty="0"/>
                        <a:t>Retailer Balance </a:t>
                      </a:r>
                      <a:r>
                        <a:rPr lang="en-US" sz="1600" dirty="0" err="1"/>
                        <a:t>Responsibilies</a:t>
                      </a:r>
                      <a:r>
                        <a:rPr lang="en-US" sz="1600" dirty="0"/>
                        <a:t> starting or ending in upcoming 14 days</a:t>
                      </a:r>
                    </a:p>
                  </a:txBody>
                  <a:tcPr/>
                </a:tc>
                <a:tc>
                  <a:txBody>
                    <a:bodyPr/>
                    <a:lstStyle/>
                    <a:p>
                      <a:r>
                        <a:rPr lang="fi-FI" sz="1600" dirty="0"/>
                        <a:t>DSO</a:t>
                      </a:r>
                      <a:endParaRPr lang="en-US" sz="1600" dirty="0"/>
                    </a:p>
                  </a:txBody>
                  <a:tcPr/>
                </a:tc>
                <a:extLst>
                  <a:ext uri="{0D108BD9-81ED-4DB2-BD59-A6C34878D82A}">
                    <a16:rowId xmlns:a16="http://schemas.microsoft.com/office/drawing/2014/main" val="2425375785"/>
                  </a:ext>
                </a:extLst>
              </a:tr>
            </a:tbl>
          </a:graphicData>
        </a:graphic>
      </p:graphicFrame>
    </p:spTree>
    <p:extLst>
      <p:ext uri="{BB962C8B-B14F-4D97-AF65-F5344CB8AC3E}">
        <p14:creationId xmlns:p14="http://schemas.microsoft.com/office/powerpoint/2010/main" val="304627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hourly values on a daily basis </a:t>
            </a:r>
            <a:r>
              <a:rPr lang="en-FI" sz="2400" b="1" dirty="0"/>
              <a:t>6</a:t>
            </a:r>
            <a:r>
              <a:rPr lang="en-US" sz="2400" b="1" dirty="0"/>
              <a:t>/</a:t>
            </a:r>
            <a:r>
              <a:rPr lang="en-FI" sz="2400" b="1" dirty="0"/>
              <a:t>8</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3890513637"/>
              </p:ext>
            </p:extLst>
          </p:nvPr>
        </p:nvGraphicFramePr>
        <p:xfrm>
          <a:off x="720000" y="1368000"/>
          <a:ext cx="10760061" cy="479552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70840">
                <a:tc>
                  <a:txBody>
                    <a:bodyPr/>
                    <a:lstStyle/>
                    <a:p>
                      <a:r>
                        <a:rPr lang="fr-FR" sz="1600" dirty="0" err="1"/>
                        <a:t>Consumption</a:t>
                      </a:r>
                      <a:r>
                        <a:rPr lang="fr-FR" sz="1600" dirty="0"/>
                        <a:t> MEC (Active)</a:t>
                      </a:r>
                    </a:p>
                  </a:txBody>
                  <a:tcPr/>
                </a:tc>
                <a:tc>
                  <a:txBody>
                    <a:bodyPr/>
                    <a:lstStyle/>
                    <a:p>
                      <a:r>
                        <a:rPr lang="en-US" sz="1600" dirty="0"/>
                        <a:t>DSO’s Consumption MECs which are valid sometime within the configured period.</a:t>
                      </a:r>
                    </a:p>
                  </a:txBody>
                  <a:tcPr/>
                </a:tc>
                <a:tc>
                  <a:txBody>
                    <a:bodyPr/>
                    <a:lstStyle/>
                    <a:p>
                      <a:r>
                        <a:rPr lang="fi-FI" sz="1600" dirty="0"/>
                        <a:t>DSO</a:t>
                      </a:r>
                      <a:endParaRPr lang="en-US" sz="1600" dirty="0"/>
                    </a:p>
                  </a:txBody>
                  <a:tcPr/>
                </a:tc>
                <a:extLst>
                  <a:ext uri="{0D108BD9-81ED-4DB2-BD59-A6C34878D82A}">
                    <a16:rowId xmlns:a16="http://schemas.microsoft.com/office/drawing/2014/main" val="2640643044"/>
                  </a:ext>
                </a:extLst>
              </a:tr>
              <a:tr h="370840">
                <a:tc>
                  <a:txBody>
                    <a:bodyPr/>
                    <a:lstStyle/>
                    <a:p>
                      <a:r>
                        <a:rPr lang="en-US" sz="1600" dirty="0"/>
                        <a:t>Imbalance prices per Market Balance Area (MBA)</a:t>
                      </a:r>
                    </a:p>
                  </a:txBody>
                  <a:tcPr/>
                </a:tc>
                <a:tc>
                  <a:txBody>
                    <a:bodyPr/>
                    <a:lstStyle/>
                    <a:p>
                      <a:r>
                        <a:rPr lang="en-US" sz="1600" dirty="0"/>
                        <a:t>BRP's production imbalance volumes (MWh) and amounts (EUR) per MBA</a:t>
                      </a:r>
                    </a:p>
                  </a:txBody>
                  <a:tcPr/>
                </a:tc>
                <a:tc>
                  <a:txBody>
                    <a:bodyPr/>
                    <a:lstStyle/>
                    <a:p>
                      <a:r>
                        <a:rPr lang="fi-FI" sz="1600" dirty="0"/>
                        <a:t>BRP</a:t>
                      </a:r>
                      <a:endParaRPr lang="en-US" sz="1600" dirty="0"/>
                    </a:p>
                  </a:txBody>
                  <a:tcPr/>
                </a:tc>
                <a:extLst>
                  <a:ext uri="{0D108BD9-81ED-4DB2-BD59-A6C34878D82A}">
                    <a16:rowId xmlns:a16="http://schemas.microsoft.com/office/drawing/2014/main" val="1761489318"/>
                  </a:ext>
                </a:extLst>
              </a:tr>
              <a:tr h="370840">
                <a:tc>
                  <a:txBody>
                    <a:bodyPr/>
                    <a:lstStyle/>
                    <a:p>
                      <a:r>
                        <a:rPr lang="fr-FR" sz="1600" dirty="0"/>
                        <a:t>Production per production unit (PU)</a:t>
                      </a:r>
                      <a:endParaRPr lang="en-US" sz="1600" dirty="0"/>
                    </a:p>
                  </a:txBody>
                  <a:tcPr/>
                </a:tc>
                <a:tc>
                  <a:txBody>
                    <a:bodyPr/>
                    <a:lstStyle/>
                    <a:p>
                      <a:r>
                        <a:rPr lang="en-US" sz="1600" dirty="0"/>
                        <a:t>All DSO's productions per production unit (PU)</a:t>
                      </a:r>
                    </a:p>
                  </a:txBody>
                  <a:tcPr/>
                </a:tc>
                <a:tc>
                  <a:txBody>
                    <a:bodyPr/>
                    <a:lstStyle/>
                    <a:p>
                      <a:r>
                        <a:rPr lang="fi-FI" sz="1600" dirty="0"/>
                        <a:t>BRP</a:t>
                      </a:r>
                      <a:endParaRPr lang="en-US" sz="1600" dirty="0"/>
                    </a:p>
                  </a:txBody>
                  <a:tcPr/>
                </a:tc>
                <a:extLst>
                  <a:ext uri="{0D108BD9-81ED-4DB2-BD59-A6C34878D82A}">
                    <a16:rowId xmlns:a16="http://schemas.microsoft.com/office/drawing/2014/main" val="3768791243"/>
                  </a:ext>
                </a:extLst>
              </a:tr>
              <a:tr h="370840">
                <a:tc>
                  <a:txBody>
                    <a:bodyPr/>
                    <a:lstStyle/>
                    <a:p>
                      <a:r>
                        <a:rPr lang="fr-FR" sz="1600" dirty="0"/>
                        <a:t>Production per production unit (PU) (</a:t>
                      </a:r>
                      <a:r>
                        <a:rPr lang="fr-FR" sz="1600" dirty="0" err="1"/>
                        <a:t>evening</a:t>
                      </a:r>
                      <a:r>
                        <a:rPr lang="fr-FR" sz="1600" dirty="0"/>
                        <a:t>)</a:t>
                      </a:r>
                      <a:endParaRPr lang="en-US" sz="1600" dirty="0"/>
                    </a:p>
                  </a:txBody>
                  <a:tcPr/>
                </a:tc>
                <a:tc>
                  <a:txBody>
                    <a:bodyPr/>
                    <a:lstStyle/>
                    <a:p>
                      <a:r>
                        <a:rPr lang="en-US" sz="1600" dirty="0"/>
                        <a:t>All productions per production unit under BRP's balance responsibility</a:t>
                      </a:r>
                    </a:p>
                  </a:txBody>
                  <a:tcPr/>
                </a:tc>
                <a:tc>
                  <a:txBody>
                    <a:bodyPr/>
                    <a:lstStyle/>
                    <a:p>
                      <a:r>
                        <a:rPr lang="fi-FI" sz="1600" dirty="0"/>
                        <a:t>BRP</a:t>
                      </a:r>
                      <a:endParaRPr lang="en-US" sz="1600" dirty="0"/>
                    </a:p>
                  </a:txBody>
                  <a:tcPr/>
                </a:tc>
                <a:extLst>
                  <a:ext uri="{0D108BD9-81ED-4DB2-BD59-A6C34878D82A}">
                    <a16:rowId xmlns:a16="http://schemas.microsoft.com/office/drawing/2014/main" val="3455136901"/>
                  </a:ext>
                </a:extLst>
              </a:tr>
              <a:tr h="370840">
                <a:tc>
                  <a:txBody>
                    <a:bodyPr/>
                    <a:lstStyle/>
                    <a:p>
                      <a:r>
                        <a:rPr lang="fr-FR" sz="1600" dirty="0"/>
                        <a:t>Production per production unit (PU)</a:t>
                      </a:r>
                      <a:endParaRPr lang="en-US" sz="1600" dirty="0"/>
                    </a:p>
                  </a:txBody>
                  <a:tcPr/>
                </a:tc>
                <a:tc>
                  <a:txBody>
                    <a:bodyPr/>
                    <a:lstStyle/>
                    <a:p>
                      <a:r>
                        <a:rPr lang="en-US" sz="1600" dirty="0"/>
                        <a:t>All productions per production unit under BRP's balance responsibility</a:t>
                      </a:r>
                    </a:p>
                  </a:txBody>
                  <a:tcPr/>
                </a:tc>
                <a:tc>
                  <a:txBody>
                    <a:bodyPr/>
                    <a:lstStyle/>
                    <a:p>
                      <a:r>
                        <a:rPr lang="fi-FI" sz="1600" dirty="0"/>
                        <a:t>DSO</a:t>
                      </a:r>
                      <a:endParaRPr lang="en-US" sz="1600" dirty="0"/>
                    </a:p>
                  </a:txBody>
                  <a:tcPr/>
                </a:tc>
                <a:extLst>
                  <a:ext uri="{0D108BD9-81ED-4DB2-BD59-A6C34878D82A}">
                    <a16:rowId xmlns:a16="http://schemas.microsoft.com/office/drawing/2014/main" val="3974082002"/>
                  </a:ext>
                </a:extLst>
              </a:tr>
              <a:tr h="370840">
                <a:tc>
                  <a:txBody>
                    <a:bodyPr/>
                    <a:lstStyle/>
                    <a:p>
                      <a:r>
                        <a:rPr lang="en-US" sz="1600" dirty="0"/>
                        <a:t>Production imbalance per BRP per MBA (volume and amount)</a:t>
                      </a:r>
                    </a:p>
                  </a:txBody>
                  <a:tcPr/>
                </a:tc>
                <a:tc>
                  <a:txBody>
                    <a:bodyPr/>
                    <a:lstStyle/>
                    <a:p>
                      <a:r>
                        <a:rPr lang="en-US" sz="1600" dirty="0"/>
                        <a:t>BRP's production imbalance volumes (MWh) and amounts (EUR) per MBA</a:t>
                      </a:r>
                    </a:p>
                  </a:txBody>
                  <a:tcPr/>
                </a:tc>
                <a:tc>
                  <a:txBody>
                    <a:bodyPr/>
                    <a:lstStyle/>
                    <a:p>
                      <a:r>
                        <a:rPr lang="fi-FI" sz="1600" dirty="0"/>
                        <a:t>BRP</a:t>
                      </a:r>
                    </a:p>
                  </a:txBody>
                  <a:tcPr/>
                </a:tc>
                <a:extLst>
                  <a:ext uri="{0D108BD9-81ED-4DB2-BD59-A6C34878D82A}">
                    <a16:rowId xmlns:a16="http://schemas.microsoft.com/office/drawing/2014/main" val="2934893181"/>
                  </a:ext>
                </a:extLst>
              </a:tr>
              <a:tr h="370840">
                <a:tc>
                  <a:txBody>
                    <a:bodyPr/>
                    <a:lstStyle/>
                    <a:p>
                      <a:r>
                        <a:rPr lang="en-US" sz="1600" dirty="0"/>
                        <a:t>Production Imbalance - Preliminary Results</a:t>
                      </a:r>
                    </a:p>
                  </a:txBody>
                  <a:tcPr/>
                </a:tc>
                <a:tc>
                  <a:txBody>
                    <a:bodyPr/>
                    <a:lstStyle/>
                    <a:p>
                      <a:endParaRPr lang="en-US" sz="1600" dirty="0"/>
                    </a:p>
                  </a:txBody>
                  <a:tcPr/>
                </a:tc>
                <a:tc>
                  <a:txBody>
                    <a:bodyPr/>
                    <a:lstStyle/>
                    <a:p>
                      <a:r>
                        <a:rPr lang="fi-FI" sz="1600" dirty="0"/>
                        <a:t>DSO</a:t>
                      </a:r>
                      <a:endParaRPr lang="en-US" sz="1600" dirty="0"/>
                    </a:p>
                  </a:txBody>
                  <a:tcPr/>
                </a:tc>
                <a:extLst>
                  <a:ext uri="{0D108BD9-81ED-4DB2-BD59-A6C34878D82A}">
                    <a16:rowId xmlns:a16="http://schemas.microsoft.com/office/drawing/2014/main" val="2425375785"/>
                  </a:ext>
                </a:extLst>
              </a:tr>
              <a:tr h="370840">
                <a:tc>
                  <a:txBody>
                    <a:bodyPr/>
                    <a:lstStyle/>
                    <a:p>
                      <a:r>
                        <a:rPr lang="en-US" sz="1600" dirty="0"/>
                        <a:t>Bilateral Trade Intermediate Confirmation Report</a:t>
                      </a:r>
                    </a:p>
                  </a:txBody>
                  <a:tcPr/>
                </a:tc>
                <a:tc>
                  <a:txBody>
                    <a:bodyPr/>
                    <a:lstStyle/>
                    <a:p>
                      <a:endParaRPr lang="en-US" sz="1600" dirty="0"/>
                    </a:p>
                  </a:txBody>
                  <a:tcPr/>
                </a:tc>
                <a:tc>
                  <a:txBody>
                    <a:bodyPr/>
                    <a:lstStyle/>
                    <a:p>
                      <a:r>
                        <a:rPr lang="en-FI" sz="1600" dirty="0"/>
                        <a:t>BRP</a:t>
                      </a:r>
                      <a:endParaRPr lang="en-US" sz="1600" dirty="0"/>
                    </a:p>
                  </a:txBody>
                  <a:tcPr/>
                </a:tc>
                <a:extLst>
                  <a:ext uri="{0D108BD9-81ED-4DB2-BD59-A6C34878D82A}">
                    <a16:rowId xmlns:a16="http://schemas.microsoft.com/office/drawing/2014/main" val="2445441494"/>
                  </a:ext>
                </a:extLst>
              </a:tr>
            </a:tbl>
          </a:graphicData>
        </a:graphic>
      </p:graphicFrame>
    </p:spTree>
    <p:extLst>
      <p:ext uri="{BB962C8B-B14F-4D97-AF65-F5344CB8AC3E}">
        <p14:creationId xmlns:p14="http://schemas.microsoft.com/office/powerpoint/2010/main" val="199680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a:xfrm>
            <a:off x="711940" y="360000"/>
            <a:ext cx="10726433" cy="1325563"/>
          </a:xfrm>
        </p:spPr>
        <p:txBody>
          <a:bodyPr>
            <a:normAutofit/>
          </a:bodyPr>
          <a:lstStyle/>
          <a:p>
            <a:r>
              <a:rPr lang="en-US" sz="2400" b="1" dirty="0"/>
              <a:t>Specific data packages; hourly values on a daily basis </a:t>
            </a:r>
            <a:r>
              <a:rPr lang="en-FI" sz="2400" b="1" dirty="0"/>
              <a:t>7</a:t>
            </a:r>
            <a:r>
              <a:rPr lang="en-US" sz="2400" b="1" dirty="0"/>
              <a:t>/</a:t>
            </a:r>
            <a:r>
              <a:rPr lang="en-FI" sz="2400" b="1" dirty="0"/>
              <a:t>8</a:t>
            </a:r>
            <a:endParaRPr lang="en-GB" sz="2400" b="1" dirty="0"/>
          </a:p>
        </p:txBody>
      </p:sp>
      <p:graphicFrame>
        <p:nvGraphicFramePr>
          <p:cNvPr id="5" name="Taulukko 5">
            <a:extLst>
              <a:ext uri="{FF2B5EF4-FFF2-40B4-BE49-F238E27FC236}">
                <a16:creationId xmlns:a16="http://schemas.microsoft.com/office/drawing/2014/main" id="{DE7D5C0C-B73A-4691-8C53-6F65679728B7}"/>
              </a:ext>
            </a:extLst>
          </p:cNvPr>
          <p:cNvGraphicFramePr>
            <a:graphicFrameLocks noGrp="1"/>
          </p:cNvGraphicFramePr>
          <p:nvPr>
            <p:ph idx="1"/>
            <p:extLst>
              <p:ext uri="{D42A27DB-BD31-4B8C-83A1-F6EECF244321}">
                <p14:modId xmlns:p14="http://schemas.microsoft.com/office/powerpoint/2010/main" val="2736050734"/>
              </p:ext>
            </p:extLst>
          </p:nvPr>
        </p:nvGraphicFramePr>
        <p:xfrm>
          <a:off x="720000" y="1368000"/>
          <a:ext cx="10760061" cy="3627120"/>
        </p:xfrm>
        <a:graphic>
          <a:graphicData uri="http://schemas.openxmlformats.org/drawingml/2006/table">
            <a:tbl>
              <a:tblPr firstRow="1" bandRow="1">
                <a:tableStyleId>{F5AB1C69-6EDB-4FF4-983F-18BD219EF322}</a:tableStyleId>
              </a:tblPr>
              <a:tblGrid>
                <a:gridCol w="3586687">
                  <a:extLst>
                    <a:ext uri="{9D8B030D-6E8A-4147-A177-3AD203B41FA5}">
                      <a16:colId xmlns:a16="http://schemas.microsoft.com/office/drawing/2014/main" val="4116145240"/>
                    </a:ext>
                  </a:extLst>
                </a:gridCol>
                <a:gridCol w="5821761">
                  <a:extLst>
                    <a:ext uri="{9D8B030D-6E8A-4147-A177-3AD203B41FA5}">
                      <a16:colId xmlns:a16="http://schemas.microsoft.com/office/drawing/2014/main" val="759299755"/>
                    </a:ext>
                  </a:extLst>
                </a:gridCol>
                <a:gridCol w="1351613">
                  <a:extLst>
                    <a:ext uri="{9D8B030D-6E8A-4147-A177-3AD203B41FA5}">
                      <a16:colId xmlns:a16="http://schemas.microsoft.com/office/drawing/2014/main" val="835466487"/>
                    </a:ext>
                  </a:extLst>
                </a:gridCol>
              </a:tblGrid>
              <a:tr h="370840">
                <a:tc>
                  <a:txBody>
                    <a:bodyPr/>
                    <a:lstStyle/>
                    <a:p>
                      <a:r>
                        <a:rPr lang="fi-FI" dirty="0"/>
                        <a:t>Data </a:t>
                      </a:r>
                      <a:r>
                        <a:rPr lang="fi-FI" dirty="0" err="1"/>
                        <a:t>Package</a:t>
                      </a:r>
                      <a:endParaRPr lang="en-US" dirty="0"/>
                    </a:p>
                  </a:txBody>
                  <a:tcPr>
                    <a:solidFill>
                      <a:schemeClr val="tx2"/>
                    </a:solidFill>
                  </a:tcPr>
                </a:tc>
                <a:tc>
                  <a:txBody>
                    <a:bodyPr/>
                    <a:lstStyle/>
                    <a:p>
                      <a:r>
                        <a:rPr lang="fi-FI" dirty="0" err="1"/>
                        <a:t>Description</a:t>
                      </a:r>
                      <a:endParaRPr lang="en-US" dirty="0"/>
                    </a:p>
                  </a:txBody>
                  <a:tcPr>
                    <a:solidFill>
                      <a:schemeClr val="tx2"/>
                    </a:solidFill>
                  </a:tcPr>
                </a:tc>
                <a:tc>
                  <a:txBody>
                    <a:bodyPr/>
                    <a:lstStyle/>
                    <a:p>
                      <a:r>
                        <a:rPr lang="fi-FI" dirty="0"/>
                        <a:t>MP </a:t>
                      </a:r>
                      <a:r>
                        <a:rPr lang="fi-FI" dirty="0" err="1"/>
                        <a:t>Role</a:t>
                      </a:r>
                      <a:endParaRPr lang="en-US" dirty="0"/>
                    </a:p>
                  </a:txBody>
                  <a:tcPr>
                    <a:solidFill>
                      <a:schemeClr val="tx2"/>
                    </a:solidFill>
                  </a:tcPr>
                </a:tc>
                <a:extLst>
                  <a:ext uri="{0D108BD9-81ED-4DB2-BD59-A6C34878D82A}">
                    <a16:rowId xmlns:a16="http://schemas.microsoft.com/office/drawing/2014/main" val="2328631084"/>
                  </a:ext>
                </a:extLst>
              </a:tr>
              <a:tr h="370840">
                <a:tc>
                  <a:txBody>
                    <a:bodyPr/>
                    <a:lstStyle/>
                    <a:p>
                      <a:r>
                        <a:rPr lang="fr-FR" sz="1600" dirty="0"/>
                        <a:t>Production </a:t>
                      </a:r>
                      <a:r>
                        <a:rPr lang="fr-FR" sz="1600" dirty="0" err="1"/>
                        <a:t>Imbalance</a:t>
                      </a:r>
                      <a:r>
                        <a:rPr lang="fr-FR" sz="1600" dirty="0"/>
                        <a:t> – </a:t>
                      </a:r>
                      <a:r>
                        <a:rPr lang="fr-FR" sz="1600" dirty="0" err="1"/>
                        <a:t>Invoiced</a:t>
                      </a:r>
                      <a:r>
                        <a:rPr lang="fr-FR" sz="1600" dirty="0"/>
                        <a:t> </a:t>
                      </a:r>
                      <a:r>
                        <a:rPr lang="fr-FR" sz="1600" dirty="0" err="1"/>
                        <a:t>Results</a:t>
                      </a:r>
                      <a:endParaRPr lang="fr-FR" sz="1600" dirty="0"/>
                    </a:p>
                  </a:txBody>
                  <a:tcPr/>
                </a:tc>
                <a:tc>
                  <a:txBody>
                    <a:bodyPr/>
                    <a:lstStyle/>
                    <a:p>
                      <a:endParaRPr lang="en-US" sz="1600" dirty="0"/>
                    </a:p>
                  </a:txBody>
                  <a:tcPr/>
                </a:tc>
                <a:tc>
                  <a:txBody>
                    <a:bodyPr/>
                    <a:lstStyle/>
                    <a:p>
                      <a:r>
                        <a:rPr lang="fi-FI" sz="1600" dirty="0"/>
                        <a:t>DSO</a:t>
                      </a:r>
                      <a:endParaRPr lang="en-US" sz="1600" dirty="0"/>
                    </a:p>
                  </a:txBody>
                  <a:tcPr/>
                </a:tc>
                <a:extLst>
                  <a:ext uri="{0D108BD9-81ED-4DB2-BD59-A6C34878D82A}">
                    <a16:rowId xmlns:a16="http://schemas.microsoft.com/office/drawing/2014/main" val="2640643044"/>
                  </a:ext>
                </a:extLst>
              </a:tr>
              <a:tr h="370840">
                <a:tc>
                  <a:txBody>
                    <a:bodyPr/>
                    <a:lstStyle/>
                    <a:p>
                      <a:r>
                        <a:rPr lang="en-US" sz="1600" dirty="0"/>
                        <a:t>Production Imbalance – Final Results</a:t>
                      </a:r>
                    </a:p>
                  </a:txBody>
                  <a:tcPr/>
                </a:tc>
                <a:tc>
                  <a:txBody>
                    <a:bodyPr/>
                    <a:lstStyle/>
                    <a:p>
                      <a:endParaRPr lang="en-US" sz="1600" dirty="0"/>
                    </a:p>
                  </a:txBody>
                  <a:tcPr/>
                </a:tc>
                <a:tc>
                  <a:txBody>
                    <a:bodyPr/>
                    <a:lstStyle/>
                    <a:p>
                      <a:r>
                        <a:rPr lang="fi-FI" sz="1600" dirty="0"/>
                        <a:t>BRP</a:t>
                      </a:r>
                      <a:endParaRPr lang="en-US" sz="1600" dirty="0"/>
                    </a:p>
                  </a:txBody>
                  <a:tcPr/>
                </a:tc>
                <a:extLst>
                  <a:ext uri="{0D108BD9-81ED-4DB2-BD59-A6C34878D82A}">
                    <a16:rowId xmlns:a16="http://schemas.microsoft.com/office/drawing/2014/main" val="1761489318"/>
                  </a:ext>
                </a:extLst>
              </a:tr>
              <a:tr h="370840">
                <a:tc>
                  <a:txBody>
                    <a:bodyPr/>
                    <a:lstStyle/>
                    <a:p>
                      <a:r>
                        <a:rPr lang="en-US" sz="1600" dirty="0"/>
                        <a:t>Production plan per BRP and RO</a:t>
                      </a:r>
                    </a:p>
                  </a:txBody>
                  <a:tcPr/>
                </a:tc>
                <a:tc>
                  <a:txBody>
                    <a:bodyPr/>
                    <a:lstStyle/>
                    <a:p>
                      <a:r>
                        <a:rPr lang="en-US" sz="1600" dirty="0"/>
                        <a:t>All BRP's production plans per RO</a:t>
                      </a:r>
                    </a:p>
                  </a:txBody>
                  <a:tcPr/>
                </a:tc>
                <a:tc>
                  <a:txBody>
                    <a:bodyPr/>
                    <a:lstStyle/>
                    <a:p>
                      <a:r>
                        <a:rPr lang="fi-FI" sz="1600" dirty="0"/>
                        <a:t>BRP</a:t>
                      </a:r>
                      <a:endParaRPr lang="en-US" sz="1600" dirty="0"/>
                    </a:p>
                  </a:txBody>
                  <a:tcPr/>
                </a:tc>
                <a:extLst>
                  <a:ext uri="{0D108BD9-81ED-4DB2-BD59-A6C34878D82A}">
                    <a16:rowId xmlns:a16="http://schemas.microsoft.com/office/drawing/2014/main" val="3768791243"/>
                  </a:ext>
                </a:extLst>
              </a:tr>
              <a:tr h="370840">
                <a:tc>
                  <a:txBody>
                    <a:bodyPr/>
                    <a:lstStyle/>
                    <a:p>
                      <a:r>
                        <a:rPr lang="fr-FR" sz="1600" dirty="0"/>
                        <a:t>PX </a:t>
                      </a:r>
                      <a:r>
                        <a:rPr lang="fr-FR" sz="1600" dirty="0" err="1"/>
                        <a:t>Trades</a:t>
                      </a:r>
                      <a:r>
                        <a:rPr lang="fr-FR" sz="1600" dirty="0"/>
                        <a:t> - Day-</a:t>
                      </a:r>
                      <a:r>
                        <a:rPr lang="fr-FR" sz="1600" dirty="0" err="1"/>
                        <a:t>ahead</a:t>
                      </a:r>
                      <a:r>
                        <a:rPr lang="fr-FR" sz="1600" dirty="0"/>
                        <a:t> (NSL)</a:t>
                      </a:r>
                      <a:endParaRPr lang="en-US" sz="1600" dirty="0"/>
                    </a:p>
                  </a:txBody>
                  <a:tcPr/>
                </a:tc>
                <a:tc>
                  <a:txBody>
                    <a:bodyPr/>
                    <a:lstStyle/>
                    <a:p>
                      <a:endParaRPr lang="en-US" sz="1600" dirty="0"/>
                    </a:p>
                  </a:txBody>
                  <a:tcPr/>
                </a:tc>
                <a:tc>
                  <a:txBody>
                    <a:bodyPr/>
                    <a:lstStyle/>
                    <a:p>
                      <a:r>
                        <a:rPr lang="fi-FI" sz="1600" dirty="0"/>
                        <a:t>BRP</a:t>
                      </a:r>
                      <a:endParaRPr lang="en-US" sz="1600" dirty="0"/>
                    </a:p>
                  </a:txBody>
                  <a:tcPr/>
                </a:tc>
                <a:extLst>
                  <a:ext uri="{0D108BD9-81ED-4DB2-BD59-A6C34878D82A}">
                    <a16:rowId xmlns:a16="http://schemas.microsoft.com/office/drawing/2014/main" val="3974082002"/>
                  </a:ext>
                </a:extLst>
              </a:tr>
              <a:tr h="370840">
                <a:tc>
                  <a:txBody>
                    <a:bodyPr/>
                    <a:lstStyle/>
                    <a:p>
                      <a:r>
                        <a:rPr lang="en-US" sz="1600" dirty="0"/>
                        <a:t>PX Trades - Day-ahead</a:t>
                      </a:r>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BRP</a:t>
                      </a:r>
                      <a:endParaRPr lang="en-US" sz="1600" dirty="0"/>
                    </a:p>
                  </a:txBody>
                  <a:tcPr/>
                </a:tc>
                <a:extLst>
                  <a:ext uri="{0D108BD9-81ED-4DB2-BD59-A6C34878D82A}">
                    <a16:rowId xmlns:a16="http://schemas.microsoft.com/office/drawing/2014/main" val="2934893181"/>
                  </a:ext>
                </a:extLst>
              </a:tr>
              <a:tr h="370840">
                <a:tc>
                  <a:txBody>
                    <a:bodyPr/>
                    <a:lstStyle/>
                    <a:p>
                      <a:r>
                        <a:rPr lang="en-US" sz="1600" dirty="0"/>
                        <a:t>PX Trades - Intraday</a:t>
                      </a:r>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BRP</a:t>
                      </a:r>
                      <a:endParaRPr lang="en-US" sz="1600" dirty="0"/>
                    </a:p>
                  </a:txBody>
                  <a:tcPr/>
                </a:tc>
                <a:extLst>
                  <a:ext uri="{0D108BD9-81ED-4DB2-BD59-A6C34878D82A}">
                    <a16:rowId xmlns:a16="http://schemas.microsoft.com/office/drawing/2014/main" val="24253757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Imbalance prices per Market Balance Area (MBA)</a:t>
                      </a:r>
                    </a:p>
                    <a:p>
                      <a:endParaRPr lang="en-US" sz="1600" dirty="0"/>
                    </a:p>
                  </a:txBody>
                  <a:tcPr/>
                </a:tc>
                <a:tc>
                  <a:txBody>
                    <a:bodyPr/>
                    <a:lstStyle/>
                    <a:p>
                      <a:r>
                        <a:rPr lang="en-US" sz="1600" dirty="0"/>
                        <a:t>Production and Consumption imbalance prices per MBA</a:t>
                      </a:r>
                    </a:p>
                  </a:txBody>
                  <a:tcPr/>
                </a:tc>
                <a:tc>
                  <a:txBody>
                    <a:bodyPr/>
                    <a:lstStyle/>
                    <a:p>
                      <a:r>
                        <a:rPr lang="en-FI" sz="1600" dirty="0"/>
                        <a:t>BSP</a:t>
                      </a:r>
                      <a:endParaRPr lang="en-US" sz="1600" dirty="0"/>
                    </a:p>
                  </a:txBody>
                  <a:tcPr/>
                </a:tc>
                <a:extLst>
                  <a:ext uri="{0D108BD9-81ED-4DB2-BD59-A6C34878D82A}">
                    <a16:rowId xmlns:a16="http://schemas.microsoft.com/office/drawing/2014/main" val="3401730484"/>
                  </a:ext>
                </a:extLst>
              </a:tr>
            </a:tbl>
          </a:graphicData>
        </a:graphic>
      </p:graphicFrame>
    </p:spTree>
    <p:extLst>
      <p:ext uri="{BB962C8B-B14F-4D97-AF65-F5344CB8AC3E}">
        <p14:creationId xmlns:p14="http://schemas.microsoft.com/office/powerpoint/2010/main" val="595620645"/>
      </p:ext>
    </p:extLst>
  </p:cSld>
  <p:clrMapOvr>
    <a:masterClrMapping/>
  </p:clrMapOvr>
</p:sld>
</file>

<file path=ppt/theme/theme1.xml><?xml version="1.0" encoding="utf-8"?>
<a:theme xmlns:a="http://schemas.openxmlformats.org/drawingml/2006/main" name="Office-teema">
  <a:themeElements>
    <a:clrScheme name="ESETT VÄRIT FINAL">
      <a:dk1>
        <a:srgbClr val="201F1F"/>
      </a:dk1>
      <a:lt1>
        <a:srgbClr val="FFFFFF"/>
      </a:lt1>
      <a:dk2>
        <a:srgbClr val="516BB3"/>
      </a:dk2>
      <a:lt2>
        <a:srgbClr val="E7E6E6"/>
      </a:lt2>
      <a:accent1>
        <a:srgbClr val="7058A6"/>
      </a:accent1>
      <a:accent2>
        <a:srgbClr val="63AEDA"/>
      </a:accent2>
      <a:accent3>
        <a:srgbClr val="08539B"/>
      </a:accent3>
      <a:accent4>
        <a:srgbClr val="99C137"/>
      </a:accent4>
      <a:accent5>
        <a:srgbClr val="2099D1"/>
      </a:accent5>
      <a:accent6>
        <a:srgbClr val="ED6987"/>
      </a:accent6>
      <a:hlink>
        <a:srgbClr val="954F71"/>
      </a:hlink>
      <a:folHlink>
        <a:srgbClr val="7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ETT_PPT-pohja_FINAL" id="{ECE071FF-01FB-114C-9A0C-BE4CEFE0F329}" vid="{7530B17D-D18D-1B44-87BB-87EC00DB46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E79779C9872478C7A71AC35E101D5" ma:contentTypeVersion="13" ma:contentTypeDescription="Create a new document." ma:contentTypeScope="" ma:versionID="a41c78675bcaf36852e3a332ba08b246">
  <xsd:schema xmlns:xsd="http://www.w3.org/2001/XMLSchema" xmlns:xs="http://www.w3.org/2001/XMLSchema" xmlns:p="http://schemas.microsoft.com/office/2006/metadata/properties" xmlns:ns2="171bbfeb-35c8-4ed5-bffb-748a3bdb70cd" xmlns:ns3="ccf49b24-e509-49af-b522-1e25f8fa4f2e" targetNamespace="http://schemas.microsoft.com/office/2006/metadata/properties" ma:root="true" ma:fieldsID="3bcfbef1687381d2b165a7a90e167bae" ns2:_="" ns3:_="">
    <xsd:import namespace="171bbfeb-35c8-4ed5-bffb-748a3bdb70cd"/>
    <xsd:import namespace="ccf49b24-e509-49af-b522-1e25f8fa4f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bbfeb-35c8-4ed5-bffb-748a3bdb7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3b6430-c472-421a-9564-f793d252872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f49b24-e509-49af-b522-1e25f8fa4f2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ed984e-5a5a-446b-9174-2acd9ccf56cb}" ma:internalName="TaxCatchAll" ma:showField="CatchAllData" ma:web="ccf49b24-e509-49af-b522-1e25f8fa4f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cf49b24-e509-49af-b522-1e25f8fa4f2e" xsi:nil="true"/>
    <lcf76f155ced4ddcb4097134ff3c332f xmlns="171bbfeb-35c8-4ed5-bffb-748a3bdb70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6E7681-FFAD-43AB-A7CD-3BF125319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1bbfeb-35c8-4ed5-bffb-748a3bdb70cd"/>
    <ds:schemaRef ds:uri="ccf49b24-e509-49af-b522-1e25f8fa4f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3F0AB8-D3F5-4DDF-BCFF-43774F401A00}">
  <ds:schemaRefs>
    <ds:schemaRef ds:uri="http://schemas.microsoft.com/office/2006/metadata/properties"/>
    <ds:schemaRef ds:uri="171bbfeb-35c8-4ed5-bffb-748a3bdb70cd"/>
    <ds:schemaRef ds:uri="ccf49b24-e509-49af-b522-1e25f8fa4f2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1500134-EE9C-40DC-85AF-BE59C7FCB5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eSett - Powerpoint pohja</Template>
  <TotalTime>0</TotalTime>
  <Words>3705</Words>
  <Application>Microsoft Office PowerPoint</Application>
  <PresentationFormat>Widescreen</PresentationFormat>
  <Paragraphs>542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Office-teema</vt:lpstr>
      <vt:lpstr>Data packages </vt:lpstr>
      <vt:lpstr>Basic information</vt:lpstr>
      <vt:lpstr>Specific data packages; hourly values on a daily basis 1/8</vt:lpstr>
      <vt:lpstr>Specific data packages; hourly values on a daily basis 2/8</vt:lpstr>
      <vt:lpstr>Specific data packages; hourly values on a daily basis 3/8</vt:lpstr>
      <vt:lpstr>Specific data packages; hourly values on a daily basis 4/8</vt:lpstr>
      <vt:lpstr>Specific data packages; hourly values on a daily basis 5/8</vt:lpstr>
      <vt:lpstr>Specific data packages; hourly values on a daily basis 6/8</vt:lpstr>
      <vt:lpstr>Specific data packages; hourly values on a daily basis 7/8</vt:lpstr>
      <vt:lpstr>Specific data packages; hourly values on a daily basis 8/8</vt:lpstr>
      <vt:lpstr>Specific data packages; 15 min values on a daily basis 1/5</vt:lpstr>
      <vt:lpstr>Specific data packages; 15 min values on a daily basis 2/5</vt:lpstr>
      <vt:lpstr>Specific data packages; 15 min values on a daily basis 3/5</vt:lpstr>
      <vt:lpstr>Specific data packages; 15 min values on a daily basis 4/5</vt:lpstr>
      <vt:lpstr>Specific data packages; 15 min values on a daily basis 5/5</vt:lpstr>
      <vt:lpstr>Generic data packages for BRPs; hourly values on a daily basis 1/2</vt:lpstr>
      <vt:lpstr>Generic data packages for BRPs; hourly values on a daily basis 2/2</vt:lpstr>
      <vt:lpstr>Generic data packages for BRPs; 15 min values on a daily basis 1/3</vt:lpstr>
      <vt:lpstr>Generic data packages for BRPs; 15 min values on a daily basis 2/2</vt:lpstr>
      <vt:lpstr>Generic data packages for BRPs; 15 min values on a daily basis 3/3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2024-10-10T08:15:34Z</dcterms:created>
  <dcterms:modified xsi:type="dcterms:W3CDTF">2024-12-20T13:01:26Z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0x010100F94E79779C9872478C7A71AC35E101D5</vt:lpwstr>
  </property>
  <property fmtid="{D5CDD505-2E9C-101B-9397-08002B2CF9AE}" pid="3" name="MediaServiceImageTags">
    <vt:lpwstr/>
  </property>
</Properties>
</file>